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2" r:id="rId3"/>
    <p:sldId id="274" r:id="rId4"/>
    <p:sldId id="275" r:id="rId5"/>
    <p:sldId id="276" r:id="rId6"/>
    <p:sldId id="279" r:id="rId7"/>
    <p:sldId id="278" r:id="rId8"/>
    <p:sldId id="280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45A590-1C38-4836-B1AA-A0394EAC7456}" type="datetimeFigureOut">
              <a:rPr lang="zh-TW" altLang="en-US" smtClean="0"/>
              <a:pPr/>
              <a:t>2013/1/20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A3125-6827-4DC1-A321-9631823F8A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768379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C90F0-20DD-4203-A2C0-24C29A95B06B}" type="datetimeFigureOut">
              <a:rPr lang="zh-TW" altLang="en-US" smtClean="0"/>
              <a:pPr/>
              <a:t>2013/1/20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D6D6-4439-4B93-A10F-EDB25D7A57C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4157692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C90F0-20DD-4203-A2C0-24C29A95B06B}" type="datetimeFigureOut">
              <a:rPr lang="zh-TW" altLang="en-US" smtClean="0"/>
              <a:pPr/>
              <a:t>2013/1/20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D6D6-4439-4B93-A10F-EDB25D7A57C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5100391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C90F0-20DD-4203-A2C0-24C29A95B06B}" type="datetimeFigureOut">
              <a:rPr lang="zh-TW" altLang="en-US" smtClean="0"/>
              <a:pPr/>
              <a:t>2013/1/20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D6D6-4439-4B93-A10F-EDB25D7A57C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7299932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C90F0-20DD-4203-A2C0-24C29A95B06B}" type="datetimeFigureOut">
              <a:rPr lang="zh-TW" altLang="en-US" smtClean="0"/>
              <a:pPr/>
              <a:t>2013/1/20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D6D6-4439-4B93-A10F-EDB25D7A57C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0462352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C90F0-20DD-4203-A2C0-24C29A95B06B}" type="datetimeFigureOut">
              <a:rPr lang="zh-TW" altLang="en-US" smtClean="0"/>
              <a:pPr/>
              <a:t>2013/1/20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D6D6-4439-4B93-A10F-EDB25D7A57C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2379070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C90F0-20DD-4203-A2C0-24C29A95B06B}" type="datetimeFigureOut">
              <a:rPr lang="zh-TW" altLang="en-US" smtClean="0"/>
              <a:pPr/>
              <a:t>2013/1/20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D6D6-4439-4B93-A10F-EDB25D7A57C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7568763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C90F0-20DD-4203-A2C0-24C29A95B06B}" type="datetimeFigureOut">
              <a:rPr lang="zh-TW" altLang="en-US" smtClean="0"/>
              <a:pPr/>
              <a:t>2013/1/20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D6D6-4439-4B93-A10F-EDB25D7A57C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2029449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C90F0-20DD-4203-A2C0-24C29A95B06B}" type="datetimeFigureOut">
              <a:rPr lang="zh-TW" altLang="en-US" smtClean="0"/>
              <a:pPr/>
              <a:t>2013/1/20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D6D6-4439-4B93-A10F-EDB25D7A57C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1035232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C90F0-20DD-4203-A2C0-24C29A95B06B}" type="datetimeFigureOut">
              <a:rPr lang="zh-TW" altLang="en-US" smtClean="0"/>
              <a:pPr/>
              <a:t>2013/1/20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D6D6-4439-4B93-A10F-EDB25D7A57C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0598184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C90F0-20DD-4203-A2C0-24C29A95B06B}" type="datetimeFigureOut">
              <a:rPr lang="zh-TW" altLang="en-US" smtClean="0"/>
              <a:pPr/>
              <a:t>2013/1/20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D6D6-4439-4B93-A10F-EDB25D7A57C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54200867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C90F0-20DD-4203-A2C0-24C29A95B06B}" type="datetimeFigureOut">
              <a:rPr lang="zh-TW" altLang="en-US" smtClean="0"/>
              <a:pPr/>
              <a:t>2013/1/20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D6D6-4439-4B93-A10F-EDB25D7A57C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7300630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C90F0-20DD-4203-A2C0-24C29A95B06B}" type="datetimeFigureOut">
              <a:rPr lang="zh-TW" altLang="en-US" smtClean="0"/>
              <a:pPr/>
              <a:t>2013/1/20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0D6D6-4439-4B93-A10F-EDB25D7A57C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817803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ypaper.pchome.com.tw/trueshin/post/1295844450" TargetMode="External"/><Relationship Id="rId2" Type="http://schemas.openxmlformats.org/officeDocument/2006/relationships/hyperlink" Target="http://news.gamme.com.tw/328637/2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467544" y="692696"/>
            <a:ext cx="8498149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TW" altLang="en-US" sz="4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創意產業的品牌溝通策略實務分享</a:t>
            </a:r>
            <a:endParaRPr lang="en-US" altLang="zh-TW" sz="42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r"/>
            <a:r>
              <a:rPr lang="zh-TW" altLang="en-US" sz="2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王福闓</a:t>
            </a:r>
            <a:endParaRPr lang="zh-TW" altLang="zh-TW" sz="2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039827" y="4164176"/>
            <a:ext cx="590465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TW" altLang="en-US" sz="2200" dirty="0" smtClean="0">
                <a:latin typeface="微軟正黑體" pitchFamily="34" charset="-120"/>
                <a:ea typeface="微軟正黑體" pitchFamily="34" charset="-120"/>
              </a:rPr>
              <a:t>授課老師：許素朱</a:t>
            </a:r>
            <a:endParaRPr lang="en-US" altLang="zh-TW" sz="2200" dirty="0" smtClean="0">
              <a:latin typeface="微軟正黑體" pitchFamily="34" charset="-120"/>
              <a:ea typeface="微軟正黑體" pitchFamily="34" charset="-120"/>
            </a:endParaRPr>
          </a:p>
          <a:p>
            <a:pPr algn="r"/>
            <a:endParaRPr lang="en-US" altLang="zh-TW" sz="2200" dirty="0" smtClean="0">
              <a:latin typeface="微軟正黑體" pitchFamily="34" charset="-120"/>
              <a:ea typeface="微軟正黑體" pitchFamily="34" charset="-120"/>
            </a:endParaRPr>
          </a:p>
          <a:p>
            <a:pPr algn="r"/>
            <a:r>
              <a:rPr lang="zh-TW" altLang="en-US" sz="2200" dirty="0" smtClean="0">
                <a:latin typeface="微軟正黑體" pitchFamily="34" charset="-120"/>
                <a:ea typeface="微軟正黑體" pitchFamily="34" charset="-120"/>
              </a:rPr>
              <a:t>北</a:t>
            </a:r>
            <a:r>
              <a:rPr lang="zh-TW" altLang="en-US" sz="2200" dirty="0">
                <a:latin typeface="微軟正黑體" pitchFamily="34" charset="-120"/>
                <a:ea typeface="微軟正黑體" pitchFamily="34" charset="-120"/>
              </a:rPr>
              <a:t>藝新媒所碩一乙</a:t>
            </a:r>
            <a:endParaRPr lang="en-US" altLang="zh-TW" sz="2200" dirty="0">
              <a:latin typeface="微軟正黑體" pitchFamily="34" charset="-120"/>
              <a:ea typeface="微軟正黑體" pitchFamily="34" charset="-120"/>
            </a:endParaRPr>
          </a:p>
          <a:p>
            <a:pPr algn="r"/>
            <a:r>
              <a:rPr lang="zh-TW" altLang="en-US" sz="2200" dirty="0">
                <a:latin typeface="微軟正黑體" pitchFamily="34" charset="-120"/>
                <a:ea typeface="微軟正黑體" pitchFamily="34" charset="-120"/>
              </a:rPr>
              <a:t>藍予聰、</a:t>
            </a:r>
            <a:r>
              <a:rPr lang="zh-TW" altLang="en-US" sz="2200" dirty="0" smtClean="0">
                <a:latin typeface="微軟正黑體" pitchFamily="34" charset="-120"/>
                <a:ea typeface="微軟正黑體" pitchFamily="34" charset="-120"/>
              </a:rPr>
              <a:t>林書瑜</a:t>
            </a:r>
            <a:endParaRPr lang="zh-TW" altLang="en-US" sz="22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-180528" y="-27384"/>
            <a:ext cx="9433048" cy="57606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-173138" y="6239445"/>
            <a:ext cx="9433048" cy="61855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1026" name="Picture 2" descr="http://www.ncpis.com/teacher/images/WangFuKa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28" y="2132856"/>
            <a:ext cx="2884120" cy="381407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矩形 7"/>
          <p:cNvSpPr/>
          <p:nvPr/>
        </p:nvSpPr>
        <p:spPr>
          <a:xfrm>
            <a:off x="4139952" y="3676962"/>
            <a:ext cx="49343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dirty="0" smtClean="0"/>
              <a:t>101</a:t>
            </a:r>
            <a:r>
              <a:rPr lang="zh-TW" altLang="en-US" sz="2000" dirty="0" smtClean="0"/>
              <a:t>學年度「科技藝術專題講座」心得報告</a:t>
            </a:r>
            <a:endParaRPr lang="zh-TW" alt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21258654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467544" y="692696"/>
            <a:ext cx="8498149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TW" altLang="en-US" sz="4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創意產業的品牌溝通策略實務分享</a:t>
            </a:r>
            <a:endParaRPr lang="en-US" altLang="zh-TW" sz="42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r"/>
            <a:r>
              <a:rPr lang="en-US" altLang="zh-TW" sz="2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-Summary</a:t>
            </a:r>
            <a:endParaRPr lang="zh-TW" altLang="zh-TW" sz="2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-180528" y="-27384"/>
            <a:ext cx="9433048" cy="57606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-173138" y="6239445"/>
            <a:ext cx="9433048" cy="61855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452189" y="2060848"/>
            <a:ext cx="829627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創意產業概述</a:t>
            </a:r>
            <a:r>
              <a:rPr lang="en-US" altLang="zh-TW" sz="1600" b="1" dirty="0">
                <a:latin typeface="微軟正黑體" pitchFamily="34" charset="-120"/>
                <a:ea typeface="微軟正黑體" pitchFamily="34" charset="-120"/>
              </a:rPr>
              <a:t> </a:t>
            </a:r>
            <a:endParaRPr lang="zh-TW" altLang="en-US" sz="1600" b="1" dirty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定義</a:t>
            </a:r>
            <a:endParaRPr lang="en-US" altLang="zh-TW" sz="2000" dirty="0"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能做為資產的產業，源自於知識以及文化的累積，透過創作產生，但不見得一定要是成熟的作品</a:t>
            </a:r>
          </a:p>
          <a:p>
            <a:pPr lvl="1"/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案例</a:t>
            </a:r>
            <a:endParaRPr lang="en-US" altLang="zh-TW" sz="2000" dirty="0"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駁二倉庫餐廳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吃的藝文化，創意餐飲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lvl="2"/>
            <a:endParaRPr lang="zh-TW" altLang="en-US" sz="16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創意產業品牌溝通</a:t>
            </a:r>
            <a:endParaRPr lang="en-US" altLang="zh-TW" sz="2400" b="1" dirty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如何強化消費者對品牌的形象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?</a:t>
            </a:r>
          </a:p>
          <a:p>
            <a:pPr lvl="2"/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直接：直接與品牌打交道</a:t>
            </a:r>
            <a:endParaRPr lang="en-US" altLang="zh-TW" sz="1600" dirty="0"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間接：與品牌溝通的經驗</a:t>
            </a:r>
            <a:endParaRPr lang="en-US" altLang="zh-TW" sz="1600" dirty="0"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猜想：來自於其他相關品牌的臆測，或是過去經驗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 lvl="1"/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選項</a:t>
            </a:r>
            <a:endParaRPr lang="en-US" altLang="zh-TW" sz="2000" dirty="0"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廣告。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推廣。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事件行銷與贊助。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4.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公共關係與公共宣傳。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5.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人員銷售。</a:t>
            </a:r>
            <a:endParaRPr lang="en-US" altLang="zh-TW" sz="16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51943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467544" y="692696"/>
            <a:ext cx="8498149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TW" altLang="en-US" sz="4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創意產業的品牌溝通策略實務分享</a:t>
            </a:r>
            <a:endParaRPr lang="en-US" altLang="zh-TW" sz="42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r"/>
            <a:r>
              <a:rPr lang="en-US" altLang="zh-TW" sz="2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-Summary</a:t>
            </a:r>
            <a:endParaRPr lang="zh-TW" altLang="zh-TW" sz="2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-180528" y="-27384"/>
            <a:ext cx="9433048" cy="57606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-173138" y="6239445"/>
            <a:ext cx="9433048" cy="61855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452189" y="2060848"/>
            <a:ext cx="829627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消費市場與趨勢</a:t>
            </a:r>
            <a:endParaRPr lang="en-US" altLang="zh-TW" sz="2400" b="1" dirty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EX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COSPLAY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消費市場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lvl="1"/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消費者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對於事物的執著，重度並且願意花費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1600" dirty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       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會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自己創作，甚至產生網友的討論</a:t>
            </a:r>
            <a:endParaRPr lang="en-US" altLang="zh-TW" sz="1600" dirty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趨勢</a:t>
            </a:r>
            <a:endParaRPr lang="en-US" altLang="zh-TW" sz="2000" dirty="0"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動漫產業以前從漫畫起家，變成現在漫畫、動畫、玩具 小說、遊戲、電影其中之一起家，但重點是如何獲利。</a:t>
            </a:r>
            <a:endParaRPr lang="en-US" altLang="zh-TW" sz="1600" dirty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4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創意產業的未來</a:t>
            </a:r>
            <a:endParaRPr lang="en-US" altLang="zh-TW" sz="2400" b="1" dirty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重點來自於體驗，用體驗來做到行銷活動。不管是實體或是虛擬皆可</a:t>
            </a:r>
            <a:endParaRPr lang="en-US" altLang="zh-TW" sz="2000" dirty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案例：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007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&amp;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 憤怒鳥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139683"/>
            <a:ext cx="1728192" cy="133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 descr="http://news.ftv.com.tw/media/img/2011/02/09/2011209F09M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478" y="2139684"/>
            <a:ext cx="1782810" cy="13371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2005642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467544" y="692696"/>
            <a:ext cx="8498149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TW" altLang="en-US" sz="4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創意產業的品牌溝通策略實務分享</a:t>
            </a:r>
            <a:endParaRPr lang="en-US" altLang="zh-TW" sz="42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r"/>
            <a:r>
              <a:rPr lang="en-US" altLang="zh-TW" sz="2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-Keywords</a:t>
            </a:r>
            <a:endParaRPr lang="zh-TW" altLang="zh-TW" sz="26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-180528" y="-27384"/>
            <a:ext cx="9433048" cy="57606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-173138" y="6239445"/>
            <a:ext cx="9433048" cy="61855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452189" y="2060848"/>
            <a:ext cx="829627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迷</a:t>
            </a:r>
            <a:endParaRPr lang="en-US" altLang="zh-TW" sz="2400" b="1" dirty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電玩迷、動漫迷、偶像迷等，也就是重度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消費者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endParaRPr lang="en-US" altLang="zh-TW" sz="24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創意</a:t>
            </a:r>
            <a:endParaRPr lang="en-US" altLang="zh-TW" sz="2400" b="1" dirty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引起消費者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感興趣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endParaRPr lang="en-US" altLang="zh-TW" sz="24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持續行為</a:t>
            </a:r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消費者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不斷對同一品牌的消費行為，例如購買周邊商品、主題樂園、餐館等</a:t>
            </a:r>
            <a:endParaRPr lang="en-US" altLang="zh-TW" sz="2400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146" name="Picture 2" descr="《電玩迷喜帖》再宅也是可以耍耍浪漫♥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9729" y="2979045"/>
            <a:ext cx="2106567" cy="15799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http://sphotos-b.xx.fbcdn.net/hphotos-prn1/c65.0.403.403/p403x403/37107_502272496462712_1401816185_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772" y="2979045"/>
            <a:ext cx="1598708" cy="15987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4863057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467544" y="692696"/>
            <a:ext cx="8498149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TW" altLang="en-US" sz="4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創意產業的品牌溝通策略實務分享</a:t>
            </a:r>
            <a:endParaRPr lang="en-US" altLang="zh-TW" sz="42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r"/>
            <a:r>
              <a:rPr lang="en-US" altLang="zh-TW" sz="2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-Background</a:t>
            </a:r>
          </a:p>
        </p:txBody>
      </p:sp>
      <p:sp>
        <p:nvSpPr>
          <p:cNvPr id="9" name="矩形 8"/>
          <p:cNvSpPr/>
          <p:nvPr/>
        </p:nvSpPr>
        <p:spPr>
          <a:xfrm>
            <a:off x="-180528" y="-27384"/>
            <a:ext cx="9433048" cy="57606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-173138" y="6239445"/>
            <a:ext cx="9433048" cy="61855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452189" y="2129949"/>
            <a:ext cx="829627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王福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闓</a:t>
            </a: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1200" b="1" dirty="0" smtClean="0"/>
          </a:p>
          <a:p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研究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專長</a:t>
            </a:r>
            <a:endParaRPr lang="en-US" altLang="zh-TW" sz="2400" b="1" dirty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整合行銷傳播、品牌管理與策略</a:t>
            </a:r>
            <a:endParaRPr lang="en-US" altLang="zh-TW" sz="2000" dirty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行銷策略與管理、消費者分析</a:t>
            </a:r>
            <a:endParaRPr lang="en-US" altLang="zh-TW" sz="2000" dirty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廣告策略與管理、公共關係</a:t>
            </a:r>
            <a:endParaRPr lang="en-US" altLang="zh-TW" sz="2000" dirty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會展節慶與事件行銷、活動企劃與專案管理</a:t>
            </a:r>
          </a:p>
          <a:p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現任職位</a:t>
            </a:r>
            <a:endParaRPr lang="en-US" altLang="zh-TW" sz="2400" b="1" dirty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專案品牌整合行銷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顧問</a:t>
            </a:r>
            <a:endParaRPr lang="en-US" altLang="zh-TW" sz="2000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7" name="Picture 2" descr="C:\Users\pc\Desktop\fdfd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3434625"/>
            <a:ext cx="2520280" cy="25146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6700094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467544" y="692696"/>
            <a:ext cx="8498149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TW" altLang="en-US" sz="4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創意產業的品牌溝通策略實務分享</a:t>
            </a:r>
            <a:endParaRPr lang="en-US" altLang="zh-TW" sz="42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r"/>
            <a:r>
              <a:rPr lang="en-US" altLang="zh-TW" sz="2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-Background</a:t>
            </a:r>
          </a:p>
        </p:txBody>
      </p:sp>
      <p:sp>
        <p:nvSpPr>
          <p:cNvPr id="9" name="矩形 8"/>
          <p:cNvSpPr/>
          <p:nvPr/>
        </p:nvSpPr>
        <p:spPr>
          <a:xfrm>
            <a:off x="-180528" y="-27384"/>
            <a:ext cx="9433048" cy="57606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-173138" y="6239445"/>
            <a:ext cx="9433048" cy="61855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66113752"/>
              </p:ext>
            </p:extLst>
          </p:nvPr>
        </p:nvGraphicFramePr>
        <p:xfrm>
          <a:off x="890853" y="2564904"/>
          <a:ext cx="7929619" cy="118911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571636"/>
                <a:gridCol w="2714644"/>
                <a:gridCol w="1357322"/>
                <a:gridCol w="2286017"/>
              </a:tblGrid>
              <a:tr h="396632">
                <a:tc>
                  <a:txBody>
                    <a:bodyPr/>
                    <a:lstStyle/>
                    <a:p>
                      <a:r>
                        <a:rPr lang="zh-TW" altLang="en-US" sz="1800" b="0" dirty="0" smtClean="0"/>
                        <a:t>世新大學 </a:t>
                      </a:r>
                      <a:endParaRPr lang="zh-TW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dirty="0" smtClean="0"/>
                        <a:t>公共關係暨廣告所碩專班 </a:t>
                      </a:r>
                      <a:endParaRPr lang="zh-TW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dirty="0" smtClean="0"/>
                        <a:t>碩士</a:t>
                      </a:r>
                      <a:endParaRPr lang="zh-TW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0" dirty="0" smtClean="0"/>
                        <a:t>96</a:t>
                      </a:r>
                      <a:r>
                        <a:rPr lang="zh-TW" altLang="en-US" sz="2000" b="0" dirty="0" smtClean="0"/>
                        <a:t>年</a:t>
                      </a:r>
                      <a:r>
                        <a:rPr lang="en-US" altLang="zh-TW" sz="2000" b="0" dirty="0" smtClean="0"/>
                        <a:t>9</a:t>
                      </a:r>
                      <a:r>
                        <a:rPr lang="zh-TW" altLang="en-US" sz="2000" b="0" dirty="0" smtClean="0"/>
                        <a:t>月至</a:t>
                      </a:r>
                      <a:r>
                        <a:rPr lang="en-US" altLang="zh-TW" sz="2000" b="0" dirty="0" smtClean="0"/>
                        <a:t>98</a:t>
                      </a:r>
                      <a:r>
                        <a:rPr lang="zh-TW" altLang="en-US" sz="2000" b="0" dirty="0" smtClean="0"/>
                        <a:t>年</a:t>
                      </a:r>
                      <a:r>
                        <a:rPr lang="en-US" altLang="zh-TW" sz="2000" b="0" dirty="0" smtClean="0"/>
                        <a:t>6</a:t>
                      </a:r>
                      <a:r>
                        <a:rPr lang="zh-TW" altLang="en-US" sz="2000" b="0" dirty="0" smtClean="0"/>
                        <a:t>月</a:t>
                      </a:r>
                      <a:endParaRPr lang="en-US" altLang="zh-TW" sz="2000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國立政治大學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行銷碩士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碩士學分班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dirty="0" smtClean="0"/>
                        <a:t>94</a:t>
                      </a:r>
                      <a:r>
                        <a:rPr lang="zh-TW" altLang="en-US" sz="2000" dirty="0" smtClean="0"/>
                        <a:t>年</a:t>
                      </a:r>
                      <a:r>
                        <a:rPr lang="en-US" altLang="zh-TW" sz="2000" dirty="0" smtClean="0"/>
                        <a:t>9</a:t>
                      </a:r>
                      <a:r>
                        <a:rPr lang="zh-TW" altLang="en-US" sz="2000" dirty="0" smtClean="0"/>
                        <a:t>月至</a:t>
                      </a:r>
                      <a:r>
                        <a:rPr lang="en-US" altLang="zh-TW" sz="2000" dirty="0" smtClean="0"/>
                        <a:t>96</a:t>
                      </a:r>
                      <a:r>
                        <a:rPr lang="zh-TW" altLang="en-US" sz="2000" dirty="0" smtClean="0"/>
                        <a:t>年</a:t>
                      </a:r>
                      <a:r>
                        <a:rPr lang="en-US" altLang="zh-TW" sz="2000" dirty="0" smtClean="0"/>
                        <a:t>2</a:t>
                      </a:r>
                      <a:r>
                        <a:rPr lang="zh-TW" altLang="en-US" sz="2000" dirty="0" smtClean="0"/>
                        <a:t>月</a:t>
                      </a:r>
                      <a:endParaRPr lang="en-US" altLang="zh-TW" sz="2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朝陽科技大學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工業工程與管理系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學士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dirty="0" smtClean="0"/>
                        <a:t>86</a:t>
                      </a:r>
                      <a:r>
                        <a:rPr lang="zh-TW" altLang="en-US" sz="2000" dirty="0" smtClean="0"/>
                        <a:t>年</a:t>
                      </a:r>
                      <a:r>
                        <a:rPr lang="en-US" altLang="zh-TW" sz="2000" dirty="0" smtClean="0"/>
                        <a:t>9</a:t>
                      </a:r>
                      <a:r>
                        <a:rPr lang="zh-TW" altLang="en-US" sz="2000" dirty="0" smtClean="0"/>
                        <a:t>月至</a:t>
                      </a:r>
                      <a:r>
                        <a:rPr lang="en-US" altLang="zh-TW" sz="2000" dirty="0" smtClean="0"/>
                        <a:t>91</a:t>
                      </a:r>
                      <a:r>
                        <a:rPr lang="zh-TW" altLang="en-US" sz="2000" dirty="0" smtClean="0"/>
                        <a:t>年</a:t>
                      </a:r>
                      <a:r>
                        <a:rPr lang="en-US" altLang="zh-TW" sz="2000" dirty="0" smtClean="0"/>
                        <a:t>6</a:t>
                      </a:r>
                      <a:r>
                        <a:rPr lang="zh-TW" altLang="en-US" sz="2000" dirty="0" smtClean="0"/>
                        <a:t>月</a:t>
                      </a:r>
                      <a:endParaRPr lang="en-US" altLang="zh-TW" sz="20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452189" y="2060848"/>
            <a:ext cx="8296275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學歷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200" dirty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2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2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經歷</a:t>
            </a:r>
            <a:endParaRPr lang="en-US" altLang="zh-TW" sz="2400" dirty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中國文化大學、慈濟大學、德霖科技大學講師，臺灣科技大學、逢甲大學、崑山科技大學專案講師，東立出版社企劃課長，金石堂行銷專員。</a:t>
            </a:r>
          </a:p>
          <a:p>
            <a:pPr lvl="1"/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曾帶領學生參加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20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21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屆金犢獎</a:t>
            </a:r>
            <a:endParaRPr lang="en-US" altLang="zh-TW" sz="20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出書</a:t>
            </a:r>
            <a:endParaRPr lang="en-US" altLang="zh-TW" sz="2400" dirty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整合行銷傳播</a:t>
            </a:r>
          </a:p>
        </p:txBody>
      </p:sp>
    </p:spTree>
    <p:extLst>
      <p:ext uri="{BB962C8B-B14F-4D97-AF65-F5344CB8AC3E}">
        <p14:creationId xmlns="" xmlns:p14="http://schemas.microsoft.com/office/powerpoint/2010/main" val="23025235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467544" y="692696"/>
            <a:ext cx="8498149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TW" altLang="en-US" sz="4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創意產業的品牌溝通策略實務分享</a:t>
            </a:r>
            <a:endParaRPr lang="en-US" altLang="zh-TW" sz="42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r"/>
            <a:r>
              <a:rPr lang="en-US" altLang="zh-TW" sz="2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-Reference</a:t>
            </a:r>
          </a:p>
        </p:txBody>
      </p:sp>
      <p:sp>
        <p:nvSpPr>
          <p:cNvPr id="9" name="矩形 8"/>
          <p:cNvSpPr/>
          <p:nvPr/>
        </p:nvSpPr>
        <p:spPr>
          <a:xfrm>
            <a:off x="-180528" y="-27384"/>
            <a:ext cx="9433048" cy="57606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-173138" y="6239445"/>
            <a:ext cx="9433048" cy="61855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52189" y="2348880"/>
            <a:ext cx="829627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《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電玩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迷喜帖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》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再宅也是可以耍耍浪漫♥</a:t>
            </a:r>
            <a:br>
              <a:rPr lang="zh-TW" altLang="en-US" sz="200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  <a:hlinkClick r:id="rId2"/>
              </a:rPr>
              <a:t>http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  <a:hlinkClick r:id="rId2"/>
              </a:rPr>
              <a:t>://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  <a:hlinkClick r:id="rId2"/>
              </a:rPr>
              <a:t>news.gamme.com.tw/328637/2#ixzz2FtGjvuxJ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【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文化行銷個案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】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御宅族≠家裡蹲動漫迷上街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正名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  <a:hlinkClick r:id="rId3"/>
              </a:rPr>
              <a:t>http://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  <a:hlinkClick r:id="rId3"/>
              </a:rPr>
              <a:t>mypaper.pchome.com.tw/trueshin/post/1295844450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0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搞笑漫畫日和</a:t>
            </a:r>
            <a:endParaRPr lang="en-US" altLang="zh-TW" sz="20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004151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3865480" y="2960948"/>
            <a:ext cx="1341031" cy="612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zh-TW" sz="2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Thanks</a:t>
            </a:r>
          </a:p>
        </p:txBody>
      </p:sp>
      <p:sp>
        <p:nvSpPr>
          <p:cNvPr id="9" name="矩形 8"/>
          <p:cNvSpPr/>
          <p:nvPr/>
        </p:nvSpPr>
        <p:spPr>
          <a:xfrm>
            <a:off x="-180528" y="-27384"/>
            <a:ext cx="9433048" cy="57606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-173138" y="6239445"/>
            <a:ext cx="9433048" cy="61855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52189" y="2348880"/>
            <a:ext cx="82962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sz="20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25932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510</Words>
  <Application>Microsoft Office PowerPoint</Application>
  <PresentationFormat>如螢幕大小 (4:3)</PresentationFormat>
  <Paragraphs>87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Office 佈景主題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DL</dc:creator>
  <cp:lastModifiedBy>suchu</cp:lastModifiedBy>
  <cp:revision>23</cp:revision>
  <dcterms:created xsi:type="dcterms:W3CDTF">2012-12-19T15:51:02Z</dcterms:created>
  <dcterms:modified xsi:type="dcterms:W3CDTF">2013-01-20T13:35:51Z</dcterms:modified>
</cp:coreProperties>
</file>