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79" r:id="rId4"/>
    <p:sldId id="274" r:id="rId5"/>
    <p:sldId id="299" r:id="rId6"/>
    <p:sldId id="300" r:id="rId7"/>
    <p:sldId id="301" r:id="rId8"/>
    <p:sldId id="280" r:id="rId9"/>
    <p:sldId id="294" r:id="rId10"/>
    <p:sldId id="302" r:id="rId11"/>
    <p:sldId id="303" r:id="rId12"/>
    <p:sldId id="304" r:id="rId13"/>
    <p:sldId id="295" r:id="rId14"/>
    <p:sldId id="296" r:id="rId15"/>
    <p:sldId id="275" r:id="rId16"/>
    <p:sldId id="281" r:id="rId17"/>
    <p:sldId id="284" r:id="rId18"/>
    <p:sldId id="298" r:id="rId19"/>
    <p:sldId id="288" r:id="rId20"/>
    <p:sldId id="290" r:id="rId21"/>
    <p:sldId id="291" r:id="rId22"/>
    <p:sldId id="297" r:id="rId23"/>
    <p:sldId id="285" r:id="rId24"/>
    <p:sldId id="286" r:id="rId25"/>
    <p:sldId id="305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B93AF9-F877-4D4D-AF09-223E811DB1FE}" type="datetimeFigureOut">
              <a:rPr lang="zh-TW" altLang="en-US" smtClean="0"/>
              <a:pPr/>
              <a:t>2013/1/20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F1C18D-6EDB-47C6-8FC0-EB1C65489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bblubb.net/mga/mga-control-room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ec.at/klangwolke/files/2012/04/1979_Herzballon_Aufb4F8A59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ec.at/zeitraum/about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ec.at/press/en/2012/06/05/%E2%80%9Ezeitraum%E2%80%9C-am-neuen-terminal-des-flughafen-wien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.timo.ee/memopol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iotima.infotech.monash.edu.au/~jonmc/sa/artworks/fifty-sister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86050" y="1357298"/>
            <a:ext cx="628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數位藝術與我們的</a:t>
            </a:r>
            <a:r>
              <a:rPr lang="zh-TW" altLang="en-US" sz="3200" dirty="0" smtClean="0">
                <a:solidFill>
                  <a:schemeClr val="bg1"/>
                </a:solidFill>
              </a:rPr>
              <a:t>未來</a:t>
            </a:r>
            <a:r>
              <a:rPr lang="en-US" altLang="zh-TW" sz="3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zh-TW" altLang="en-US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 smtClean="0">
                <a:solidFill>
                  <a:schemeClr val="bg1"/>
                </a:solidFill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</a:rPr>
              <a:t>對</a:t>
            </a:r>
            <a:r>
              <a:rPr lang="en-US" altLang="zh-TW" sz="2800" dirty="0" smtClean="0">
                <a:solidFill>
                  <a:schemeClr val="bg1"/>
                </a:solidFill>
              </a:rPr>
              <a:t>2012</a:t>
            </a:r>
            <a:r>
              <a:rPr lang="zh-TW" altLang="en-US" sz="2800" dirty="0" smtClean="0">
                <a:solidFill>
                  <a:schemeClr val="bg1"/>
                </a:solidFill>
              </a:rPr>
              <a:t>年奧地利電子藝術節的觀察</a:t>
            </a:r>
            <a:endParaRPr lang="en-US" altLang="zh-TW" sz="2800" dirty="0">
              <a:solidFill>
                <a:schemeClr val="bg1"/>
              </a:solidFill>
            </a:endParaRPr>
          </a:p>
          <a:p>
            <a:endParaRPr lang="en-US" altLang="zh-TW" sz="2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Digital Art </a:t>
            </a:r>
            <a:r>
              <a:rPr lang="en-US" altLang="zh-TW" sz="2800" dirty="0" err="1" smtClean="0">
                <a:solidFill>
                  <a:schemeClr val="bg1"/>
                </a:solidFill>
              </a:rPr>
              <a:t>vs</a:t>
            </a: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</a:rPr>
              <a:t>Our Future:</a:t>
            </a:r>
          </a:p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Observation of 2012 </a:t>
            </a:r>
            <a:r>
              <a:rPr lang="en-US" altLang="zh-TW" sz="2800" dirty="0" err="1" smtClean="0">
                <a:solidFill>
                  <a:schemeClr val="bg1"/>
                </a:solidFill>
              </a:rPr>
              <a:t>Ars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 err="1" smtClean="0">
                <a:solidFill>
                  <a:schemeClr val="bg1"/>
                </a:solidFill>
              </a:rPr>
              <a:t>Electronica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282" y="5166382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</a:rPr>
              <a:t>科技</a:t>
            </a:r>
            <a:r>
              <a:rPr lang="zh-TW" altLang="en-US" dirty="0">
                <a:latin typeface="+mn-ea"/>
              </a:rPr>
              <a:t>藝術專題</a:t>
            </a:r>
            <a:r>
              <a:rPr lang="zh-TW" altLang="en-US" dirty="0" smtClean="0">
                <a:latin typeface="+mn-ea"/>
              </a:rPr>
              <a:t>講座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期末報告呈現</a:t>
            </a:r>
            <a:r>
              <a:rPr lang="en-US" altLang="zh-TW" dirty="0" smtClean="0">
                <a:latin typeface="+mn-ea"/>
              </a:rPr>
              <a:t>:</a:t>
            </a: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游惠喻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李盈賢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58016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演講者</a:t>
            </a:r>
            <a:r>
              <a:rPr lang="en-US" altLang="zh-TW" dirty="0">
                <a:solidFill>
                  <a:schemeClr val="bg1"/>
                </a:solidFill>
              </a:rPr>
              <a:t>: </a:t>
            </a:r>
            <a:r>
              <a:rPr lang="zh-TW" altLang="en-US" dirty="0">
                <a:solidFill>
                  <a:schemeClr val="bg1"/>
                </a:solidFill>
              </a:rPr>
              <a:t>孔繁</a:t>
            </a:r>
            <a:r>
              <a:rPr lang="zh-TW" altLang="en-US" dirty="0" smtClean="0">
                <a:solidFill>
                  <a:schemeClr val="bg1"/>
                </a:solidFill>
              </a:rPr>
              <a:t>芸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260648"/>
            <a:ext cx="3520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</a:rPr>
              <a:t>101</a:t>
            </a:r>
            <a:r>
              <a:rPr lang="zh-TW" altLang="en-US" sz="1400" dirty="0" smtClean="0">
                <a:solidFill>
                  <a:schemeClr val="bg1"/>
                </a:solidFill>
              </a:rPr>
              <a:t>學年度「科技藝術專題講座」心得報告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7215238" cy="50783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00100" y="15594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 CLOUD PROJECT –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opening of THE BIG PICTURE</a:t>
            </a:r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zh-TW" alt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8802"/>
            <a:ext cx="3531862" cy="47268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91" y="1928802"/>
            <a:ext cx="4685193" cy="312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7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7215238" cy="50783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00100" y="15594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 CLOUD PROJECT –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opening of THE BIG PICTURE</a:t>
            </a:r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zh-TW" alt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01" y="2060848"/>
            <a:ext cx="5076564" cy="33843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1560" y="5047746"/>
            <a:ext cx="2974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Future development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440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6715172" cy="53553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00100" y="15594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THE MOON GOOSE ANALOGUE: Lunar Migration Bird Facility</a:t>
            </a:r>
            <a:endParaRPr lang="zh-TW" alt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82" name="Picture 2" descr="MGA stru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00240"/>
            <a:ext cx="5715000" cy="2171700"/>
          </a:xfrm>
          <a:prstGeom prst="rect">
            <a:avLst/>
          </a:prstGeom>
          <a:noFill/>
        </p:spPr>
      </p:pic>
      <p:pic>
        <p:nvPicPr>
          <p:cNvPr id="46086" name="Picture 6" descr="ffur impact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86256"/>
            <a:ext cx="3357586" cy="1891441"/>
          </a:xfrm>
          <a:prstGeom prst="rect">
            <a:avLst/>
          </a:prstGeom>
          <a:noFill/>
        </p:spPr>
      </p:pic>
      <p:pic>
        <p:nvPicPr>
          <p:cNvPr id="46088" name="Picture 8" descr="The Moon Goose Analogue, installation view with MGA model, FACT, 2011, @ the artist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86256"/>
            <a:ext cx="3500462" cy="187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6715172" cy="53553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42976" y="142873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INSIDE FUTURELAB: Wang </a:t>
            </a:r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Zhipeng</a:t>
            </a:r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– “Eternity” </a:t>
            </a:r>
            <a:endParaRPr lang="zh-TW" altLang="en-US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106" name="Picture 2" descr="http://www.aec.at/futurelab/files/2012/08/DSC_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981" y="1857364"/>
            <a:ext cx="6537729" cy="4342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58016" y="614364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KEYWORD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00100" y="714356"/>
            <a:ext cx="621510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BIG DATA</a:t>
            </a:r>
          </a:p>
          <a:p>
            <a:endParaRPr lang="en-US" altLang="zh-TW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GLOBAL BRAIN</a:t>
            </a:r>
          </a:p>
          <a:p>
            <a:endParaRPr lang="en-US" altLang="zh-TW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INFORMATION VISUALIZATION</a:t>
            </a:r>
          </a:p>
          <a:p>
            <a:endParaRPr lang="en-US" altLang="zh-TW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BIG PICTURE</a:t>
            </a:r>
          </a:p>
          <a:p>
            <a:endParaRPr lang="en-US" altLang="zh-TW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MAPPING KNOWLEDGE</a:t>
            </a:r>
          </a:p>
          <a:p>
            <a:endParaRPr lang="en-US" altLang="zh-TW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MAPPING SPECIES</a:t>
            </a:r>
          </a:p>
          <a:p>
            <a:endParaRPr lang="en-US" altLang="zh-TW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MAPPING SOCIAL RELATIONSHIPS</a:t>
            </a:r>
          </a:p>
          <a:p>
            <a:endParaRPr lang="en-US" altLang="zh-TW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MAPPING THE</a:t>
            </a:r>
            <a:r>
              <a:rPr lang="zh-TW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BRAIN</a:t>
            </a:r>
          </a:p>
          <a:p>
            <a:endParaRPr lang="en-US" altLang="zh-TW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MAPPING THE INTERNET</a:t>
            </a:r>
            <a:r>
              <a:rPr lang="zh-TW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　</a:t>
            </a:r>
          </a:p>
        </p:txBody>
      </p:sp>
      <p:sp>
        <p:nvSpPr>
          <p:cNvPr id="5" name="矩形 4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500826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CONNECTION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14348" y="336550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Visual</a:t>
            </a:r>
          </a:p>
          <a:p>
            <a:r>
              <a:rPr lang="en-US" altLang="zh-TW" sz="3600" b="1" dirty="0" smtClean="0">
                <a:solidFill>
                  <a:schemeClr val="bg1"/>
                </a:solidFill>
              </a:rPr>
              <a:t>Complexity</a:t>
            </a:r>
          </a:p>
          <a:p>
            <a:endParaRPr lang="en-US" altLang="zh-TW" sz="2400" b="1" dirty="0" smtClean="0">
              <a:solidFill>
                <a:schemeClr val="bg1"/>
              </a:solidFill>
            </a:endParaRPr>
          </a:p>
        </p:txBody>
      </p:sp>
      <p:pic>
        <p:nvPicPr>
          <p:cNvPr id="25606" name="Picture 6" descr="http://www.visualcomplexity.com/vc/images/405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810000" cy="2857501"/>
          </a:xfrm>
          <a:prstGeom prst="rect">
            <a:avLst/>
          </a:prstGeom>
          <a:noFill/>
        </p:spPr>
      </p:pic>
      <p:pic>
        <p:nvPicPr>
          <p:cNvPr id="25608" name="Picture 8" descr="http://www.visualcomplexity.com/vc/images/405_b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810000" cy="2857501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5143504" y="4857760"/>
            <a:ext cx="38576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Visualization of iTunes Libraries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Author: Caleb Larsen 2006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500826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CONNECTION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30" name="Picture 2" descr="http://www.visualcomplexity.com/vc/images/707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83"/>
            <a:ext cx="3810000" cy="2857501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714348" y="33655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Visual</a:t>
            </a:r>
          </a:p>
          <a:p>
            <a:r>
              <a:rPr lang="en-US" altLang="zh-TW" sz="3600" b="1" dirty="0" smtClean="0">
                <a:solidFill>
                  <a:schemeClr val="bg1"/>
                </a:solidFill>
              </a:rPr>
              <a:t>Complexity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214810" y="4786322"/>
            <a:ext cx="57150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Mapping 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Facebook</a:t>
            </a:r>
            <a:r>
              <a:rPr lang="en-US" sz="3200" dirty="0" smtClean="0">
                <a:solidFill>
                  <a:schemeClr val="bg1"/>
                </a:solidFill>
              </a:rPr>
              <a:t> Friendships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Author: Paul Butler 2010 </a:t>
            </a:r>
          </a:p>
        </p:txBody>
      </p:sp>
      <p:pic>
        <p:nvPicPr>
          <p:cNvPr id="22532" name="Picture 4" descr="http://www.visualcomplexity.com/vc/images/707_b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83"/>
            <a:ext cx="3810000" cy="2857501"/>
          </a:xfrm>
          <a:prstGeom prst="rect">
            <a:avLst/>
          </a:prstGeom>
          <a:noFill/>
        </p:spPr>
      </p:pic>
      <p:pic>
        <p:nvPicPr>
          <p:cNvPr id="9218" name="Picture 2" descr="http://www.visualcomplexity.com/vc/images/749_bi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857364"/>
            <a:ext cx="3810000" cy="2857501"/>
          </a:xfrm>
          <a:prstGeom prst="rect">
            <a:avLst/>
          </a:prstGeom>
          <a:noFill/>
        </p:spPr>
      </p:pic>
      <p:pic>
        <p:nvPicPr>
          <p:cNvPr id="9220" name="Picture 4" descr="http://www.visualcomplexity.com/vc/images/749_big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857364"/>
            <a:ext cx="3810000" cy="28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500826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CONNECTION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14348" y="33655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Out of Statistics : Beyond Legal</a:t>
            </a:r>
          </a:p>
          <a:p>
            <a:endParaRPr lang="en-US" altLang="zh-TW" sz="3600" b="1" dirty="0" smtClean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00760" y="492919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Arizona</a:t>
            </a:r>
          </a:p>
        </p:txBody>
      </p:sp>
      <p:pic>
        <p:nvPicPr>
          <p:cNvPr id="10" name="Picture 2" descr="C:\Users\Administrator\Desktop\long_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984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500826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CONNECTION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36" name="Picture 4" descr="http://www.aec.at/klangwolke/files/2012/04/1979_Herzballon_Aufb4F8A59.jpg">
            <a:hlinkClick r:id="rId2" tooltip="Histor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47348"/>
            <a:ext cx="6000792" cy="411054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785786" y="357166"/>
            <a:ext cx="52149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Linzer </a:t>
            </a:r>
            <a:r>
              <a:rPr lang="en-US" b="1" dirty="0" err="1" smtClean="0">
                <a:solidFill>
                  <a:schemeClr val="bg1"/>
                </a:solidFill>
              </a:rPr>
              <a:t>Klangwolke</a:t>
            </a:r>
            <a:r>
              <a:rPr lang="en-US" dirty="0" smtClean="0">
                <a:solidFill>
                  <a:schemeClr val="bg1"/>
                </a:solidFill>
              </a:rPr>
              <a:t> (Linz Cloud of Sound)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 err="1" smtClean="0">
                <a:solidFill>
                  <a:schemeClr val="bg1"/>
                </a:solidFill>
              </a:rPr>
              <a:t>Foto</a:t>
            </a:r>
            <a:r>
              <a:rPr lang="en-US" sz="1400" i="1" dirty="0" smtClean="0">
                <a:solidFill>
                  <a:schemeClr val="bg1"/>
                </a:solidFill>
              </a:rPr>
              <a:t> 1979 © </a:t>
            </a:r>
            <a:r>
              <a:rPr lang="en-US" sz="1400" i="1" dirty="0" err="1" smtClean="0">
                <a:solidFill>
                  <a:schemeClr val="bg1"/>
                </a:solidFill>
              </a:rPr>
              <a:t>PeterPeter</a:t>
            </a:r>
            <a:r>
              <a:rPr lang="en-US" sz="1400" i="1" dirty="0" smtClean="0">
                <a:solidFill>
                  <a:schemeClr val="bg1"/>
                </a:solidFill>
              </a:rPr>
              <a:t>, Linzer </a:t>
            </a:r>
            <a:r>
              <a:rPr lang="en-US" sz="1400" i="1" dirty="0" err="1" smtClean="0">
                <a:solidFill>
                  <a:schemeClr val="bg1"/>
                </a:solidFill>
              </a:rPr>
              <a:t>Klangwolke</a:t>
            </a:r>
            <a:r>
              <a:rPr lang="en-US" sz="1400" i="1" dirty="0" smtClean="0">
                <a:solidFill>
                  <a:schemeClr val="bg1"/>
                </a:solidFill>
              </a:rPr>
              <a:t>, 18.9.1979, </a:t>
            </a:r>
            <a:r>
              <a:rPr lang="en-US" sz="1400" i="1" dirty="0" err="1" smtClean="0">
                <a:solidFill>
                  <a:schemeClr val="bg1"/>
                </a:solidFill>
              </a:rPr>
              <a:t>Musik</a:t>
            </a:r>
            <a:r>
              <a:rPr lang="en-US" sz="1400" i="1" dirty="0" smtClean="0">
                <a:solidFill>
                  <a:schemeClr val="bg1"/>
                </a:solidFill>
              </a:rPr>
              <a:t>: Anton Bruckner: </a:t>
            </a:r>
            <a:r>
              <a:rPr lang="en-US" sz="1400" i="1" dirty="0" err="1" smtClean="0">
                <a:solidFill>
                  <a:schemeClr val="bg1"/>
                </a:solidFill>
              </a:rPr>
              <a:t>Symphonie</a:t>
            </a:r>
            <a:r>
              <a:rPr lang="en-US" sz="1400" i="1" dirty="0" smtClean="0">
                <a:solidFill>
                  <a:schemeClr val="bg1"/>
                </a:solidFill>
              </a:rPr>
              <a:t> Nr. 8 c-Moll, </a:t>
            </a:r>
            <a:r>
              <a:rPr lang="en-US" sz="1400" i="1" dirty="0" err="1" smtClean="0">
                <a:solidFill>
                  <a:schemeClr val="bg1"/>
                </a:solidFill>
              </a:rPr>
              <a:t>Dirigent</a:t>
            </a:r>
            <a:r>
              <a:rPr lang="en-US" sz="1400" i="1" dirty="0" smtClean="0">
                <a:solidFill>
                  <a:schemeClr val="bg1"/>
                </a:solidFill>
              </a:rPr>
              <a:t>: Bernard </a:t>
            </a:r>
            <a:r>
              <a:rPr lang="en-US" sz="1400" i="1" dirty="0" err="1" smtClean="0">
                <a:solidFill>
                  <a:schemeClr val="bg1"/>
                </a:solidFill>
              </a:rPr>
              <a:t>Haitink</a:t>
            </a:r>
            <a:r>
              <a:rPr lang="en-US" sz="1400" i="1" dirty="0" smtClean="0">
                <a:solidFill>
                  <a:schemeClr val="bg1"/>
                </a:solidFill>
              </a:rPr>
              <a:t>, </a:t>
            </a:r>
            <a:r>
              <a:rPr lang="en-US" sz="1400" i="1" dirty="0" err="1" smtClean="0">
                <a:solidFill>
                  <a:schemeClr val="bg1"/>
                </a:solidFill>
              </a:rPr>
              <a:t>Orchester</a:t>
            </a:r>
            <a:r>
              <a:rPr lang="en-US" sz="1400" i="1" dirty="0" smtClean="0">
                <a:solidFill>
                  <a:schemeClr val="bg1"/>
                </a:solidFill>
              </a:rPr>
              <a:t>: Concertgebouw </a:t>
            </a:r>
            <a:r>
              <a:rPr lang="en-US" sz="1400" i="1" dirty="0" err="1" smtClean="0">
                <a:solidFill>
                  <a:schemeClr val="bg1"/>
                </a:solidFill>
              </a:rPr>
              <a:t>Orchester</a:t>
            </a:r>
            <a:r>
              <a:rPr lang="en-US" sz="1400" i="1" dirty="0" smtClean="0">
                <a:solidFill>
                  <a:schemeClr val="bg1"/>
                </a:solidFill>
              </a:rPr>
              <a:t> Amsterdam, </a:t>
            </a:r>
            <a:r>
              <a:rPr lang="en-US" sz="1400" i="1" dirty="0" err="1" smtClean="0">
                <a:solidFill>
                  <a:schemeClr val="bg1"/>
                </a:solidFill>
              </a:rPr>
              <a:t>Visualisierung</a:t>
            </a:r>
            <a:r>
              <a:rPr lang="en-US" sz="1400" i="1" dirty="0" smtClean="0">
                <a:solidFill>
                  <a:schemeClr val="bg1"/>
                </a:solidFill>
              </a:rPr>
              <a:t>: Walter </a:t>
            </a:r>
            <a:r>
              <a:rPr lang="en-US" sz="1400" i="1" dirty="0" err="1" smtClean="0">
                <a:solidFill>
                  <a:schemeClr val="bg1"/>
                </a:solidFill>
              </a:rPr>
              <a:t>Haupt</a:t>
            </a:r>
            <a:r>
              <a:rPr lang="en-US" sz="1400" i="1" dirty="0" smtClean="0">
                <a:solidFill>
                  <a:schemeClr val="bg1"/>
                </a:solidFill>
              </a:rPr>
              <a:t>, </a:t>
            </a:r>
            <a:r>
              <a:rPr lang="en-US" sz="1400" i="1" dirty="0" err="1" smtClean="0">
                <a:solidFill>
                  <a:schemeClr val="bg1"/>
                </a:solidFill>
              </a:rPr>
              <a:t>Besucher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im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Donaupark</a:t>
            </a:r>
            <a:r>
              <a:rPr lang="en-US" sz="1400" i="1" dirty="0" smtClean="0">
                <a:solidFill>
                  <a:schemeClr val="bg1"/>
                </a:solidFill>
              </a:rPr>
              <a:t>: 100.000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aec.at/zeitraum/img/cover_hom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56814"/>
            <a:ext cx="6215106" cy="3829640"/>
          </a:xfrm>
          <a:prstGeom prst="rect">
            <a:avLst/>
          </a:prstGeom>
          <a:noFill/>
        </p:spPr>
      </p:pic>
      <p:pic>
        <p:nvPicPr>
          <p:cNvPr id="4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0981"/>
            <a:ext cx="361950" cy="33337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8596" y="357166"/>
            <a:ext cx="52149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      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 FUTURELAB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dirty="0" err="1" smtClean="0">
                <a:solidFill>
                  <a:schemeClr val="bg1"/>
                </a:solidFill>
              </a:rPr>
              <a:t>ZeitRaum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TimeSpace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95536" y="5877272"/>
            <a:ext cx="711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5"/>
              </a:rPr>
              <a:t>http://www.aec.at/press/en/2012/06/05/%E2%80%9Ezeitraum%E2%80%9C-am-neuen-terminal-des-flughafen-wien/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5786" y="857232"/>
            <a:ext cx="6715172" cy="397031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關於演講者 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</a:rPr>
              <a:t> 孔繁芸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現任 資策會數位教育研究所 所長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擔任「網路多媒體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核心關鍵人才培訓計劃」研習活動的規劃與</a:t>
            </a:r>
            <a:endParaRPr lang="en-US" altLang="zh-TW" dirty="0" smtClean="0"/>
          </a:p>
          <a:p>
            <a:r>
              <a:rPr lang="zh-TW" altLang="en-US" dirty="0" smtClean="0"/>
              <a:t>         執行</a:t>
            </a:r>
            <a:endParaRPr lang="en-US" altLang="zh-TW" dirty="0" smtClean="0"/>
          </a:p>
          <a:p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經歷  </a:t>
            </a:r>
            <a:r>
              <a:rPr lang="zh-TW" altLang="en-US" dirty="0" smtClean="0"/>
              <a:t>台視文化製作部 執行製作</a:t>
            </a:r>
            <a:endParaRPr lang="en-US" altLang="zh-TW" dirty="0" smtClean="0"/>
          </a:p>
          <a:p>
            <a:r>
              <a:rPr lang="zh-TW" altLang="en-US" dirty="0" smtClean="0"/>
              <a:t>         資策會數位教育研究所 副工程師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dr.de/regional/niedersachsen/oldenburg/memopolis117_v-content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23" y="1928802"/>
            <a:ext cx="6116879" cy="3446129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28596" y="357166"/>
            <a:ext cx="71817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Prix </a:t>
            </a:r>
            <a:r>
              <a:rPr lang="en-US" b="1" dirty="0" err="1" smtClean="0">
                <a:solidFill>
                  <a:schemeClr val="bg1"/>
                </a:solidFill>
              </a:rPr>
              <a:t>Ars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Electronica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Interactive Art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Timo Toots – Memopol-2 / Golden Nica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6093296"/>
            <a:ext cx="37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3"/>
              </a:rPr>
              <a:t>http://works.timo.ee/memopol/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hanghaiist.com/attachments/Jessica%20Colwell/dark-glasses-campaign-chen-guang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16510"/>
            <a:ext cx="5072098" cy="393880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28596" y="357166"/>
            <a:ext cx="78101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Prix </a:t>
            </a:r>
            <a:r>
              <a:rPr lang="en-US" b="1" dirty="0" err="1" smtClean="0">
                <a:solidFill>
                  <a:schemeClr val="bg1"/>
                </a:solidFill>
              </a:rPr>
              <a:t>Ars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Electronica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Digital Communities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Dark </a:t>
            </a:r>
            <a:r>
              <a:rPr lang="en-US" sz="2800" dirty="0" err="1" smtClean="0">
                <a:solidFill>
                  <a:schemeClr val="bg1"/>
                </a:solidFill>
              </a:rPr>
              <a:t>Glasses.Portrait</a:t>
            </a:r>
            <a:r>
              <a:rPr lang="en-US" sz="2800" dirty="0" smtClean="0">
                <a:solidFill>
                  <a:schemeClr val="bg1"/>
                </a:solidFill>
              </a:rPr>
              <a:t> / Award of Distinction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02128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http://www.youtube.com/watch?v=DS9Kv6EUqdw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500826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CONNECTION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506" name="Picture 2" descr="http://diotima.infotech.monash.edu.au/~jonmc/sa/wp-content/uploads/2012/08/texic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4793756" cy="4793757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714348" y="21429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Fifty Sisters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Jon McCormack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8772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http://diotima.infotech.monash.edu.au/~jonmc/sa/artworks/fifty-sisters/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500826" y="61436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CONNECTION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482" name="Picture 2" descr="http://diotima.infotech.monash.edu.au/~jonmc/sa/wp-content/uploads/2012/08/bp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5500725" cy="5500726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714348" y="21429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Fifty Sisters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Jon McCormack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3633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ppt</a:t>
            </a:r>
            <a:r>
              <a:rPr lang="zh-TW" altLang="en-US" dirty="0" smtClean="0"/>
              <a:t>後面連結網站</a:t>
            </a:r>
            <a:r>
              <a:rPr lang="en-US" altLang="zh-TW" dirty="0" smtClean="0"/>
              <a:t>: </a:t>
            </a: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58016" y="614364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SUMMARY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5786" y="857232"/>
            <a:ext cx="6715172" cy="341632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演題大綱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ARS</a:t>
            </a:r>
            <a:r>
              <a:rPr lang="zh-TW" altLang="en-US" dirty="0" smtClean="0"/>
              <a:t> </a:t>
            </a:r>
            <a:r>
              <a:rPr lang="en-US" altLang="zh-TW" dirty="0" smtClean="0"/>
              <a:t>ELECTRONICA</a:t>
            </a:r>
            <a:r>
              <a:rPr lang="zh-TW" altLang="en-US" dirty="0" smtClean="0"/>
              <a:t> </a:t>
            </a:r>
            <a:r>
              <a:rPr lang="en-US" altLang="zh-TW" dirty="0" smtClean="0"/>
              <a:t>FESTIVAL</a:t>
            </a:r>
            <a:r>
              <a:rPr lang="zh-TW" altLang="en-US" dirty="0" smtClean="0"/>
              <a:t> 背景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ARS</a:t>
            </a:r>
            <a:r>
              <a:rPr lang="zh-TW" altLang="en-US" dirty="0" smtClean="0"/>
              <a:t> </a:t>
            </a:r>
            <a:r>
              <a:rPr lang="en-US" altLang="zh-TW" dirty="0" smtClean="0"/>
              <a:t>ELECTRONICA</a:t>
            </a:r>
            <a:r>
              <a:rPr lang="zh-TW" altLang="en-US" dirty="0" smtClean="0"/>
              <a:t> </a:t>
            </a:r>
            <a:r>
              <a:rPr lang="en-US" altLang="zh-TW" dirty="0" smtClean="0"/>
              <a:t>FESTIVAL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 活動摘要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觀察與心得</a:t>
            </a:r>
            <a:endParaRPr lang="en-US" altLang="zh-TW" dirty="0" smtClean="0"/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6715172" cy="341632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Since 1979</a:t>
            </a:r>
          </a:p>
          <a:p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Austria</a:t>
            </a:r>
            <a:r>
              <a:rPr lang="zh-TW" altLang="en-US" sz="2400" dirty="0" smtClean="0">
                <a:solidFill>
                  <a:schemeClr val="bg1"/>
                </a:solidFill>
              </a:rPr>
              <a:t>　</a:t>
            </a:r>
            <a:r>
              <a:rPr lang="en-US" altLang="zh-TW" sz="2400" dirty="0" smtClean="0">
                <a:solidFill>
                  <a:schemeClr val="bg1"/>
                </a:solidFill>
              </a:rPr>
              <a:t>Linz</a:t>
            </a:r>
            <a:r>
              <a:rPr lang="zh-TW" altLang="en-US" sz="2400" dirty="0" smtClean="0">
                <a:solidFill>
                  <a:schemeClr val="bg1"/>
                </a:solidFill>
              </a:rPr>
              <a:t>   </a:t>
            </a:r>
            <a:r>
              <a:rPr lang="en-US" altLang="zh-TW" sz="2400" dirty="0" smtClean="0">
                <a:solidFill>
                  <a:schemeClr val="bg1"/>
                </a:solidFill>
              </a:rPr>
              <a:t>-  </a:t>
            </a:r>
            <a:r>
              <a:rPr lang="zh-TW" altLang="en-US" sz="2400" dirty="0" smtClean="0">
                <a:solidFill>
                  <a:schemeClr val="bg1"/>
                </a:solidFill>
              </a:rPr>
              <a:t>鋼鐵工業城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4804490" cy="3202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7"/>
            <a:ext cx="6715172" cy="707886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sz="32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Prix </a:t>
            </a:r>
            <a:r>
              <a:rPr lang="en-US" altLang="zh-TW" sz="3200" b="1" cap="all" dirty="0" err="1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Ars</a:t>
            </a:r>
            <a:r>
              <a:rPr lang="en-US" altLang="zh-TW" sz="32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Electronica</a:t>
            </a:r>
          </a:p>
          <a:p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Computer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Animation/Film/VFX</a:t>
            </a:r>
          </a:p>
          <a:p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Interactive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Art</a:t>
            </a:r>
          </a:p>
          <a:p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Digital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Music</a:t>
            </a:r>
          </a:p>
          <a:p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Hybrid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Art</a:t>
            </a:r>
          </a:p>
          <a:p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Digital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Communities</a:t>
            </a:r>
          </a:p>
          <a:p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U19</a:t>
            </a:r>
          </a:p>
          <a:p>
            <a:endParaRPr lang="en-US" altLang="zh-TW" sz="2000" b="1" dirty="0" smtClean="0">
              <a:solidFill>
                <a:schemeClr val="bg1"/>
              </a:solidFill>
            </a:endParaRP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Art and Technology Grant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930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8286808" cy="634019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sz="32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Theme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2000" b="1" dirty="0">
                <a:solidFill>
                  <a:schemeClr val="bg1"/>
                </a:solidFill>
              </a:rPr>
              <a:t>2011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Origin</a:t>
            </a:r>
            <a:r>
              <a:rPr lang="zh-TW" altLang="en-US" sz="2000" dirty="0" smtClean="0">
                <a:solidFill>
                  <a:schemeClr val="bg1"/>
                </a:solidFill>
              </a:rPr>
              <a:t>－</a:t>
            </a:r>
            <a:r>
              <a:rPr lang="en-US" altLang="zh-TW" sz="2000" dirty="0" smtClean="0">
                <a:solidFill>
                  <a:schemeClr val="bg1"/>
                </a:solidFill>
              </a:rPr>
              <a:t>How </a:t>
            </a:r>
            <a:r>
              <a:rPr lang="en-US" altLang="zh-TW" sz="2000" dirty="0">
                <a:solidFill>
                  <a:schemeClr val="bg1"/>
                </a:solidFill>
              </a:rPr>
              <a:t>It All </a:t>
            </a:r>
            <a:r>
              <a:rPr lang="en-US" altLang="zh-TW" sz="2000" dirty="0" smtClean="0">
                <a:solidFill>
                  <a:schemeClr val="bg1"/>
                </a:solidFill>
              </a:rPr>
              <a:t>Begins  </a:t>
            </a:r>
            <a:endParaRPr lang="en-US" altLang="zh-TW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2000" b="1" dirty="0">
                <a:solidFill>
                  <a:schemeClr val="bg1"/>
                </a:solidFill>
              </a:rPr>
              <a:t>2010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REPAIR</a:t>
            </a:r>
            <a:r>
              <a:rPr lang="zh-TW" altLang="en-US" sz="2000" b="1" dirty="0">
                <a:solidFill>
                  <a:schemeClr val="bg1"/>
                </a:solidFill>
              </a:rPr>
              <a:t> </a:t>
            </a:r>
            <a:r>
              <a:rPr lang="zh-TW" altLang="en-US" sz="2000" dirty="0">
                <a:solidFill>
                  <a:schemeClr val="bg1"/>
                </a:solidFill>
              </a:rPr>
              <a:t>－ </a:t>
            </a:r>
            <a:r>
              <a:rPr lang="en-US" altLang="zh-TW" sz="2000" dirty="0" smtClean="0">
                <a:solidFill>
                  <a:schemeClr val="bg1"/>
                </a:solidFill>
              </a:rPr>
              <a:t>ready </a:t>
            </a:r>
            <a:r>
              <a:rPr lang="en-US" altLang="zh-TW" sz="2000" dirty="0">
                <a:solidFill>
                  <a:schemeClr val="bg1"/>
                </a:solidFill>
              </a:rPr>
              <a:t>to pull the life </a:t>
            </a:r>
            <a:r>
              <a:rPr lang="en-US" altLang="zh-TW" sz="2000" dirty="0" smtClean="0">
                <a:solidFill>
                  <a:schemeClr val="bg1"/>
                </a:solidFill>
              </a:rPr>
              <a:t>line</a:t>
            </a:r>
          </a:p>
          <a:p>
            <a:pPr>
              <a:spcAft>
                <a:spcPts val="1200"/>
              </a:spcAft>
            </a:pPr>
            <a:r>
              <a:rPr lang="en-US" altLang="zh-TW" sz="2000" b="1" dirty="0" smtClean="0">
                <a:solidFill>
                  <a:schemeClr val="bg1"/>
                </a:solidFill>
              </a:rPr>
              <a:t>2009 Human Nature</a:t>
            </a:r>
            <a:r>
              <a:rPr lang="zh-TW" altLang="en-US" sz="2000" b="1" dirty="0">
                <a:solidFill>
                  <a:schemeClr val="bg1"/>
                </a:solidFill>
              </a:rPr>
              <a:t> </a:t>
            </a:r>
            <a:r>
              <a:rPr lang="zh-TW" altLang="en-US" sz="2000" dirty="0">
                <a:solidFill>
                  <a:schemeClr val="bg1"/>
                </a:solidFill>
              </a:rPr>
              <a:t>－ </a:t>
            </a:r>
            <a:r>
              <a:rPr lang="en-US" altLang="zh-TW" sz="2000" dirty="0" smtClean="0">
                <a:solidFill>
                  <a:schemeClr val="bg1"/>
                </a:solidFill>
              </a:rPr>
              <a:t>The </a:t>
            </a:r>
            <a:r>
              <a:rPr lang="en-US" altLang="zh-TW" sz="2000" dirty="0">
                <a:solidFill>
                  <a:schemeClr val="bg1"/>
                </a:solidFill>
              </a:rPr>
              <a:t>Reinvention of </a:t>
            </a:r>
            <a:r>
              <a:rPr lang="en-US" altLang="zh-TW" sz="2000" dirty="0" smtClean="0">
                <a:solidFill>
                  <a:schemeClr val="bg1"/>
                </a:solidFill>
              </a:rPr>
              <a:t>Nature</a:t>
            </a:r>
          </a:p>
          <a:p>
            <a:pPr>
              <a:spcAft>
                <a:spcPts val="1200"/>
              </a:spcAft>
            </a:pPr>
            <a:r>
              <a:rPr lang="en-US" altLang="zh-TW" sz="2000" b="1" dirty="0" smtClean="0">
                <a:solidFill>
                  <a:schemeClr val="bg1"/>
                </a:solidFill>
              </a:rPr>
              <a:t>2008 A </a:t>
            </a:r>
            <a:r>
              <a:rPr lang="en-US" altLang="zh-TW" sz="2000" b="1" dirty="0">
                <a:solidFill>
                  <a:schemeClr val="bg1"/>
                </a:solidFill>
              </a:rPr>
              <a:t>NEW CULTURAL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ECONOMY</a:t>
            </a:r>
            <a:r>
              <a:rPr lang="zh-TW" altLang="en-US" sz="2000" b="1" dirty="0">
                <a:solidFill>
                  <a:schemeClr val="bg1"/>
                </a:solidFill>
              </a:rPr>
              <a:t> </a:t>
            </a:r>
            <a:r>
              <a:rPr lang="zh-TW" altLang="en-US" sz="2000" dirty="0">
                <a:solidFill>
                  <a:schemeClr val="bg1"/>
                </a:solidFill>
              </a:rPr>
              <a:t>－ </a:t>
            </a:r>
            <a:r>
              <a:rPr lang="en-US" altLang="zh-TW" sz="2000" dirty="0" smtClean="0">
                <a:solidFill>
                  <a:schemeClr val="bg1"/>
                </a:solidFill>
              </a:rPr>
              <a:t>The </a:t>
            </a:r>
            <a:r>
              <a:rPr lang="en-US" altLang="zh-TW" sz="2000" dirty="0">
                <a:solidFill>
                  <a:schemeClr val="bg1"/>
                </a:solidFill>
              </a:rPr>
              <a:t>Limits of Intellectual </a:t>
            </a:r>
            <a:r>
              <a:rPr lang="en-US" altLang="zh-TW" sz="2000" dirty="0" smtClean="0">
                <a:solidFill>
                  <a:schemeClr val="bg1"/>
                </a:solidFill>
              </a:rPr>
              <a:t>Property</a:t>
            </a:r>
            <a:endParaRPr lang="zh-TW" altLang="en-US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2000" b="1" dirty="0">
                <a:solidFill>
                  <a:schemeClr val="bg1"/>
                </a:solidFill>
              </a:rPr>
              <a:t>2007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GOODBYE PRIVACY</a:t>
            </a:r>
            <a:r>
              <a:rPr lang="zh-TW" altLang="en-US" sz="2000" b="1" dirty="0">
                <a:solidFill>
                  <a:schemeClr val="bg1"/>
                </a:solidFill>
              </a:rPr>
              <a:t> </a:t>
            </a:r>
            <a:r>
              <a:rPr lang="zh-TW" altLang="en-US" sz="2000" dirty="0">
                <a:solidFill>
                  <a:schemeClr val="bg1"/>
                </a:solidFill>
              </a:rPr>
              <a:t>－ </a:t>
            </a:r>
            <a:r>
              <a:rPr lang="en-US" altLang="zh-TW" sz="2000" dirty="0" smtClean="0">
                <a:solidFill>
                  <a:schemeClr val="bg1"/>
                </a:solidFill>
              </a:rPr>
              <a:t>Welcome </a:t>
            </a:r>
            <a:r>
              <a:rPr lang="en-US" altLang="zh-TW" sz="2000" dirty="0">
                <a:solidFill>
                  <a:schemeClr val="bg1"/>
                </a:solidFill>
              </a:rPr>
              <a:t>to the Brave New </a:t>
            </a:r>
            <a:endParaRPr lang="zh-TW" altLang="en-US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2000" b="1" dirty="0">
                <a:solidFill>
                  <a:schemeClr val="bg1"/>
                </a:solidFill>
              </a:rPr>
              <a:t>2006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SIMPLICITY</a:t>
            </a:r>
            <a:r>
              <a:rPr lang="zh-TW" altLang="en-US" sz="2000" b="1" dirty="0">
                <a:solidFill>
                  <a:schemeClr val="bg1"/>
                </a:solidFill>
              </a:rPr>
              <a:t> － </a:t>
            </a:r>
            <a:r>
              <a:rPr lang="en-US" altLang="zh-TW" sz="2000" dirty="0" smtClean="0">
                <a:solidFill>
                  <a:schemeClr val="bg1"/>
                </a:solidFill>
              </a:rPr>
              <a:t>the </a:t>
            </a:r>
            <a:r>
              <a:rPr lang="en-US" altLang="zh-TW" sz="2000" dirty="0">
                <a:solidFill>
                  <a:schemeClr val="bg1"/>
                </a:solidFill>
              </a:rPr>
              <a:t>art of complexity </a:t>
            </a:r>
            <a:endParaRPr lang="zh-TW" altLang="en-US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TW" sz="2000" b="1" dirty="0">
                <a:solidFill>
                  <a:schemeClr val="bg1"/>
                </a:solidFill>
              </a:rPr>
              <a:t>2005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HYBRID</a:t>
            </a:r>
            <a:r>
              <a:rPr lang="zh-TW" altLang="en-US" sz="2000" b="1" dirty="0">
                <a:solidFill>
                  <a:schemeClr val="bg1"/>
                </a:solidFill>
              </a:rPr>
              <a:t> － </a:t>
            </a:r>
            <a:r>
              <a:rPr lang="en-US" altLang="zh-TW" sz="2000" dirty="0" smtClean="0">
                <a:solidFill>
                  <a:schemeClr val="bg1"/>
                </a:solidFill>
              </a:rPr>
              <a:t>Living </a:t>
            </a:r>
            <a:r>
              <a:rPr lang="en-US" altLang="zh-TW" sz="2000" dirty="0">
                <a:solidFill>
                  <a:schemeClr val="bg1"/>
                </a:solidFill>
              </a:rPr>
              <a:t>in a paradox </a:t>
            </a: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498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6715172" cy="53553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 descr="http://studiolabproject.eu/sites/default/files/styles/500x310_inside/public/2012/05/cartel_ars_electronica_2012_recort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60" y="2090749"/>
            <a:ext cx="6191260" cy="3838581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1142976" y="1201151"/>
            <a:ext cx="4992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WHY THE</a:t>
            </a:r>
            <a:r>
              <a:rPr lang="zh-TW" altLang="en-U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altLang="zh-TW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BIG PICTURE </a:t>
            </a:r>
            <a:r>
              <a:rPr lang="zh-TW" alt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？</a:t>
            </a:r>
            <a:r>
              <a:rPr lang="en-US" altLang="zh-TW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zh-TW" alt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6715172" cy="53553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51" y="1982380"/>
            <a:ext cx="6762797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1000100" y="15594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 CLOUD PROJECT –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opening of THE BIG PICTURE</a:t>
            </a:r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zh-TW" alt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429388" y="614364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BACKGROUND</a:t>
            </a:r>
            <a:endParaRPr lang="zh-TW" altLang="en-US" sz="28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5786" y="574018"/>
            <a:ext cx="7215238" cy="53553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</a:rPr>
              <a:t>ARS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ELECTRONICA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2012</a:t>
            </a:r>
            <a:r>
              <a:rPr lang="zh-TW" altLang="en-US" dirty="0" smtClean="0">
                <a:solidFill>
                  <a:schemeClr val="bg1"/>
                </a:solidFill>
              </a:rPr>
              <a:t> 奧地利電子藝術節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       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pPr algn="r"/>
            <a:r>
              <a:rPr lang="en-US" altLang="zh-TW" dirty="0" err="1"/>
              <a:t>Spaxels</a:t>
            </a:r>
            <a:r>
              <a:rPr lang="en-US" altLang="zh-TW" dirty="0"/>
              <a:t> / </a:t>
            </a:r>
            <a:r>
              <a:rPr lang="en-US" altLang="zh-TW" dirty="0" err="1"/>
              <a:t>Klangwolke</a:t>
            </a:r>
            <a:r>
              <a:rPr lang="en-US" altLang="zh-TW" dirty="0"/>
              <a:t> - </a:t>
            </a:r>
            <a:r>
              <a:rPr lang="en-US" altLang="zh-TW" dirty="0" err="1"/>
              <a:t>Quadrocopter</a:t>
            </a:r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aec.at/repair/wp-content/themes/aec-festival-blog/images/logo-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9609"/>
            <a:ext cx="361950" cy="33337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015186" y="142852"/>
            <a:ext cx="1428760" cy="1357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72442" y="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46" t="20419" r="15432" b="17353"/>
          <a:stretch/>
        </p:blipFill>
        <p:spPr bwMode="auto">
          <a:xfrm>
            <a:off x="5248140" y="1928802"/>
            <a:ext cx="3538702" cy="21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1000100" y="15594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 CLOUD PROJECT –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opening of THE BIG PICTURE</a:t>
            </a:r>
            <a:r>
              <a:rPr lang="en-US" altLang="zh-TW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zh-TW" alt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7" y="2492896"/>
            <a:ext cx="4784669" cy="2985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1338</TotalTime>
  <Words>526</Words>
  <Application>Microsoft Office PowerPoint</Application>
  <PresentationFormat>如螢幕大小 (4:3)</PresentationFormat>
  <Paragraphs>273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神韻</vt:lpstr>
      <vt:lpstr>華麗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Win7User</dc:creator>
  <cp:lastModifiedBy>suchu</cp:lastModifiedBy>
  <cp:revision>88</cp:revision>
  <dcterms:created xsi:type="dcterms:W3CDTF">2013-01-05T18:39:01Z</dcterms:created>
  <dcterms:modified xsi:type="dcterms:W3CDTF">2013-01-20T13:37:14Z</dcterms:modified>
</cp:coreProperties>
</file>