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F41D0-B9E2-4853-B363-6CE3D3111FE2}" type="datetimeFigureOut">
              <a:rPr lang="zh-TW" altLang="en-US" smtClean="0"/>
              <a:pPr/>
              <a:t>2013/1/20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D8697-17AD-4526-BE5C-5CDE00DF98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F41D0-B9E2-4853-B363-6CE3D3111FE2}" type="datetimeFigureOut">
              <a:rPr lang="zh-TW" altLang="en-US" smtClean="0"/>
              <a:pPr/>
              <a:t>2013/1/20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D8697-17AD-4526-BE5C-5CDE00DF98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F41D0-B9E2-4853-B363-6CE3D3111FE2}" type="datetimeFigureOut">
              <a:rPr lang="zh-TW" altLang="en-US" smtClean="0"/>
              <a:pPr/>
              <a:t>2013/1/20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D8697-17AD-4526-BE5C-5CDE00DF98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F41D0-B9E2-4853-B363-6CE3D3111FE2}" type="datetimeFigureOut">
              <a:rPr lang="zh-TW" altLang="en-US" smtClean="0"/>
              <a:pPr/>
              <a:t>2013/1/20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D8697-17AD-4526-BE5C-5CDE00DF98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F41D0-B9E2-4853-B363-6CE3D3111FE2}" type="datetimeFigureOut">
              <a:rPr lang="zh-TW" altLang="en-US" smtClean="0"/>
              <a:pPr/>
              <a:t>2013/1/20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D8697-17AD-4526-BE5C-5CDE00DF98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F41D0-B9E2-4853-B363-6CE3D3111FE2}" type="datetimeFigureOut">
              <a:rPr lang="zh-TW" altLang="en-US" smtClean="0"/>
              <a:pPr/>
              <a:t>2013/1/20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D8697-17AD-4526-BE5C-5CDE00DF98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F41D0-B9E2-4853-B363-6CE3D3111FE2}" type="datetimeFigureOut">
              <a:rPr lang="zh-TW" altLang="en-US" smtClean="0"/>
              <a:pPr/>
              <a:t>2013/1/20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D8697-17AD-4526-BE5C-5CDE00DF98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F41D0-B9E2-4853-B363-6CE3D3111FE2}" type="datetimeFigureOut">
              <a:rPr lang="zh-TW" altLang="en-US" smtClean="0"/>
              <a:pPr/>
              <a:t>2013/1/20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D8697-17AD-4526-BE5C-5CDE00DF98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F41D0-B9E2-4853-B363-6CE3D3111FE2}" type="datetimeFigureOut">
              <a:rPr lang="zh-TW" altLang="en-US" smtClean="0"/>
              <a:pPr/>
              <a:t>2013/1/20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D8697-17AD-4526-BE5C-5CDE00DF98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F41D0-B9E2-4853-B363-6CE3D3111FE2}" type="datetimeFigureOut">
              <a:rPr lang="zh-TW" altLang="en-US" smtClean="0"/>
              <a:pPr/>
              <a:t>2013/1/20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D8697-17AD-4526-BE5C-5CDE00DF98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F41D0-B9E2-4853-B363-6CE3D3111FE2}" type="datetimeFigureOut">
              <a:rPr lang="zh-TW" altLang="en-US" smtClean="0"/>
              <a:pPr/>
              <a:t>2013/1/20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D8697-17AD-4526-BE5C-5CDE00DF98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F41D0-B9E2-4853-B363-6CE3D3111FE2}" type="datetimeFigureOut">
              <a:rPr lang="zh-TW" altLang="en-US" smtClean="0"/>
              <a:pPr/>
              <a:t>2013/1/20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D8697-17AD-4526-BE5C-5CDE00DF98D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techart.tnua.edu.tw/2_project/original/2002-jump.html" TargetMode="External"/><Relationship Id="rId7" Type="http://schemas.openxmlformats.org/officeDocument/2006/relationships/hyperlink" Target="http://techart.tnua.edu.tw/fbi/?p=1978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echart.tnua.edu.tw/fbi/?page_id=599/" TargetMode="External"/><Relationship Id="rId5" Type="http://schemas.openxmlformats.org/officeDocument/2006/relationships/hyperlink" Target="http://techart.tnua.edu.tw/eart2004/" TargetMode="External"/><Relationship Id="rId4" Type="http://schemas.openxmlformats.org/officeDocument/2006/relationships/hyperlink" Target="http://techart.tnua.edu.tw/TEAP2002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27584" y="1916832"/>
            <a:ext cx="7772400" cy="1470025"/>
          </a:xfrm>
        </p:spPr>
        <p:txBody>
          <a:bodyPr/>
          <a:lstStyle/>
          <a:p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生命記憶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-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時間位移</a:t>
            </a:r>
            <a:endParaRPr lang="zh-TW" altLang="en-US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4" name="副標題 2"/>
          <p:cNvSpPr txBox="1">
            <a:spLocks/>
          </p:cNvSpPr>
          <p:nvPr/>
        </p:nvSpPr>
        <p:spPr>
          <a:xfrm>
            <a:off x="2555776" y="3356992"/>
            <a:ext cx="4712568" cy="550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zh-TW" altLang="en-US" sz="2000" b="1" dirty="0" smtClean="0">
                <a:latin typeface="Adobe 繁黑體 Std B" pitchFamily="34" charset="-120"/>
                <a:ea typeface="Adobe 繁黑體 Std B" pitchFamily="34" charset="-120"/>
              </a:rPr>
              <a:t>演講</a:t>
            </a:r>
            <a:r>
              <a:rPr lang="zh-TW" altLang="en-US" sz="2000" b="1" dirty="0" smtClean="0">
                <a:latin typeface="Adobe 繁黑體 Std B" pitchFamily="34" charset="-120"/>
                <a:ea typeface="Adobe 繁黑體 Std B" pitchFamily="34" charset="-120"/>
              </a:rPr>
              <a:t>者：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dobe 繁黑體 Std B" pitchFamily="34" charset="-120"/>
                <a:ea typeface="Adobe 繁黑體 Std B" pitchFamily="34" charset="-120"/>
              </a:rPr>
              <a:t>許素朱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dobe 繁黑體 Std B" pitchFamily="34" charset="-120"/>
                <a:ea typeface="Adobe 繁黑體 Std B" pitchFamily="34" charset="-120"/>
              </a:rPr>
              <a:t>小牛</a:t>
            </a:r>
            <a:r>
              <a:rPr kumimoji="0" lang="en-US" altLang="zh-TW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dobe 繁黑體 Std B" pitchFamily="34" charset="-120"/>
                <a:ea typeface="Adobe 繁黑體 Std B" pitchFamily="34" charset="-120"/>
              </a:rPr>
              <a:t>)</a:t>
            </a:r>
            <a:r>
              <a:rPr kumimoji="0" lang="zh-TW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dobe 繁黑體 Std B" pitchFamily="34" charset="-120"/>
                <a:ea typeface="Adobe 繁黑體 Std B" pitchFamily="34" charset="-120"/>
              </a:rPr>
              <a:t>老師</a:t>
            </a:r>
            <a:endParaRPr kumimoji="0" lang="en-US" altLang="zh-TW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627784" y="1556792"/>
            <a:ext cx="4507965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101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學年度「科技藝術專題講座」心得報告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2699792" y="4725144"/>
            <a:ext cx="5288627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報告者：黃軒偉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&amp;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梁宗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鎏 （台北藝術大學新媒系）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1656184" cy="576064"/>
          </a:xfrm>
        </p:spPr>
        <p:txBody>
          <a:bodyPr>
            <a:normAutofit/>
          </a:bodyPr>
          <a:lstStyle/>
          <a:p>
            <a:r>
              <a:rPr lang="zh-TW" altLang="en-US" sz="1800" dirty="0" smtClean="0">
                <a:solidFill>
                  <a:schemeClr val="bg1"/>
                </a:solidFill>
                <a:latin typeface="Adobe 繁黑體 Std B" pitchFamily="34" charset="-120"/>
                <a:ea typeface="Adobe 繁黑體 Std B" pitchFamily="34" charset="-120"/>
              </a:rPr>
              <a:t>演講者背景</a:t>
            </a:r>
            <a:endParaRPr lang="zh-TW" altLang="en-US" sz="1800" dirty="0">
              <a:solidFill>
                <a:schemeClr val="bg1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99592" y="1484784"/>
            <a:ext cx="648072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小牛一號   許素朱 教授 </a:t>
            </a:r>
            <a:b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</a:br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/>
            </a:r>
            <a:b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</a:br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清華大學資訊工程博士</a:t>
            </a:r>
            <a:b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</a:br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/>
            </a:r>
            <a:b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</a:br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創立台灣第一個科技與藝術跨領域之研究所 </a:t>
            </a:r>
            <a:r>
              <a:rPr lang="en-US" altLang="zh-TW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– </a:t>
            </a:r>
          </a:p>
          <a:p>
            <a:endParaRPr lang="en-US" altLang="zh-TW" sz="1600" dirty="0" smtClean="0">
              <a:solidFill>
                <a:schemeClr val="bg1"/>
              </a:solidFill>
              <a:latin typeface="Adobe 黑体 Std R" pitchFamily="34" charset="-128"/>
              <a:ea typeface="Adobe 黑体 Std R" pitchFamily="34" charset="-128"/>
            </a:endParaRPr>
          </a:p>
          <a:p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科技藝術研究所</a:t>
            </a:r>
            <a:r>
              <a:rPr lang="en-US" altLang="zh-TW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(Graduate School of Art and Technology)</a:t>
            </a:r>
            <a:r>
              <a:rPr lang="zh-TW" altLang="en-US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/>
            </a:r>
            <a:br>
              <a:rPr lang="zh-TW" altLang="en-US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</a:br>
            <a:endParaRPr lang="zh-TW" altLang="en-US" dirty="0">
              <a:solidFill>
                <a:schemeClr val="bg1"/>
              </a:solidFill>
              <a:latin typeface="Adobe 黑体 Std R" pitchFamily="34" charset="-128"/>
              <a:ea typeface="Adobe 黑体 Std R" pitchFamily="34" charset="-128"/>
            </a:endParaRPr>
          </a:p>
        </p:txBody>
      </p:sp>
      <p:pic>
        <p:nvPicPr>
          <p:cNvPr id="5" name="圖片 4" descr="xiaoni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1052736"/>
            <a:ext cx="1380744" cy="1961388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899592" y="3573016"/>
            <a:ext cx="72008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1993</a:t>
            </a:r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年，「凡尼亞舅舅」大型舞台劇 </a:t>
            </a:r>
            <a:b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</a:br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/>
            </a:r>
            <a:b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</a:br>
            <a:r>
              <a:rPr lang="en-US" altLang="zh-TW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2002</a:t>
            </a:r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年，互動數位表演</a:t>
            </a:r>
            <a:r>
              <a:rPr lang="zh-TW" altLang="en-US" sz="1400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dobe 黑体 Std R" pitchFamily="34" charset="-128"/>
                <a:ea typeface="Adobe 黑体 Std R" pitchFamily="34" charset="-128"/>
                <a:hlinkClick r:id="rId3"/>
              </a:rPr>
              <a:t>「躍動</a:t>
            </a:r>
            <a:r>
              <a:rPr lang="en-US" altLang="zh-TW" sz="1400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dobe 黑体 Std R" pitchFamily="34" charset="-128"/>
                <a:ea typeface="Adobe 黑体 Std R" pitchFamily="34" charset="-128"/>
                <a:hlinkClick r:id="rId3"/>
              </a:rPr>
              <a:t>-</a:t>
            </a:r>
            <a:r>
              <a:rPr lang="zh-TW" altLang="en-US" sz="1400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dobe 黑体 Std R" pitchFamily="34" charset="-128"/>
                <a:ea typeface="Adobe 黑体 Std R" pitchFamily="34" charset="-128"/>
                <a:hlinkClick r:id="rId3"/>
              </a:rPr>
              <a:t>科技與藝術」</a:t>
            </a:r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，間接促使工研院成立「數位創意中心」。</a:t>
            </a:r>
            <a:b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</a:br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/>
            </a:r>
            <a:b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</a:br>
            <a:r>
              <a:rPr lang="en-US" altLang="zh-TW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2002</a:t>
            </a:r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年，贊助</a:t>
            </a:r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  <a:hlinkClick r:id="rId4"/>
              </a:rPr>
              <a:t>「台灣國際電子藝術論壇」</a:t>
            </a:r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/>
            </a:r>
            <a:b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</a:br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/>
            </a:r>
            <a:b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</a:br>
            <a:r>
              <a:rPr lang="en-US" altLang="zh-TW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2004</a:t>
            </a:r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年，申請舉辦</a:t>
            </a:r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  <a:hlinkClick r:id="rId5"/>
              </a:rPr>
              <a:t>「台北聲納</a:t>
            </a:r>
            <a:r>
              <a:rPr lang="en-US" altLang="zh-TW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  <a:hlinkClick r:id="rId5"/>
              </a:rPr>
              <a:t>(Taipei Sounding)2004─</a:t>
            </a:r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  <a:hlinkClick r:id="rId5"/>
              </a:rPr>
              <a:t>國際科技藝術節」</a:t>
            </a:r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/>
            </a:r>
            <a:b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</a:br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/>
            </a:r>
            <a:b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</a:br>
            <a:r>
              <a:rPr lang="en-US" altLang="zh-TW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2005</a:t>
            </a:r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年，致力提倡「</a:t>
            </a:r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  <a:hlinkClick r:id="rId6"/>
              </a:rPr>
              <a:t>前瞻科技展示</a:t>
            </a:r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互動設計」數位創意產業。</a:t>
            </a:r>
            <a:b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</a:br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/>
            </a:r>
            <a:b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</a:br>
            <a:r>
              <a:rPr lang="en-US" altLang="zh-TW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2008</a:t>
            </a:r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年，把科技藝術運用於法鼓山禪修創意空間，建置多</a:t>
            </a:r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  <a:hlinkClick r:id="rId7"/>
              </a:rPr>
              <a:t>戶外禪修互動數位公共藝術作品</a:t>
            </a:r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。</a:t>
            </a:r>
            <a:endParaRPr lang="zh-TW" altLang="en-US" sz="1400" dirty="0">
              <a:solidFill>
                <a:schemeClr val="bg1"/>
              </a:solidFill>
              <a:latin typeface="Adobe 黑体 Std R" pitchFamily="34" charset="-128"/>
              <a:ea typeface="Adobe 黑体 Std R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 descr="1255430osc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10286999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88024" y="3933056"/>
            <a:ext cx="3456384" cy="1008112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dobe 黑体 Std R" pitchFamily="34" charset="-128"/>
                <a:ea typeface="Adobe 黑体 Std R" pitchFamily="34" charset="-128"/>
              </a:rPr>
              <a:t>Ｃｏｎｎｅｃｔｉｏｎ：</a:t>
            </a:r>
            <a:endParaRPr lang="zh-TW" altLang="en-US" sz="2400" dirty="0">
              <a:solidFill>
                <a:schemeClr val="accent5">
                  <a:lumMod val="20000"/>
                  <a:lumOff val="80000"/>
                </a:schemeClr>
              </a:solidFill>
              <a:latin typeface="Adobe 黑体 Std R" pitchFamily="34" charset="-128"/>
              <a:ea typeface="Adobe 黑体 Std R" pitchFamily="34" charset="-128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652120" y="5013176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暗黑舞踏</a:t>
            </a:r>
            <a:endParaRPr lang="zh-TW" altLang="en-US" sz="2800" dirty="0">
              <a:solidFill>
                <a:schemeClr val="bg1"/>
              </a:solidFill>
              <a:latin typeface="Adobe 黑体 Std R" pitchFamily="34" charset="-128"/>
              <a:ea typeface="Adobe 黑体 Std R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79512" y="3356992"/>
            <a:ext cx="882047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背景</a:t>
            </a:r>
            <a:b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</a:br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/>
            </a:r>
            <a:b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</a:br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   </a:t>
            </a:r>
            <a:r>
              <a:rPr lang="en-US" altLang="zh-TW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‧</a:t>
            </a:r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明治維新主動吸收 轉變成 二戰失敗被動接受</a:t>
            </a:r>
          </a:p>
          <a:p>
            <a:pPr fontAlgn="base"/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   </a:t>
            </a:r>
            <a:r>
              <a:rPr lang="en-US" altLang="zh-TW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‧</a:t>
            </a:r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漸丟失民族認同感</a:t>
            </a:r>
          </a:p>
          <a:p>
            <a:pPr fontAlgn="base"/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/>
            </a:r>
            <a:b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</a:br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   </a:t>
            </a:r>
            <a:r>
              <a:rPr lang="en-US" altLang="zh-TW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‧</a:t>
            </a:r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行為藝術、表演藝術、觀念藝術</a:t>
            </a:r>
          </a:p>
          <a:p>
            <a:pPr fontAlgn="base"/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/>
            </a:r>
            <a:b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</a:br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   </a:t>
            </a:r>
            <a:r>
              <a:rPr lang="en-US" altLang="zh-TW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‧</a:t>
            </a:r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由大野一雄和土方巽在</a:t>
            </a:r>
            <a:r>
              <a:rPr lang="en-US" altLang="zh-TW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1959 </a:t>
            </a:r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年開創</a:t>
            </a:r>
          </a:p>
          <a:p>
            <a:pPr fontAlgn="base"/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   </a:t>
            </a:r>
            <a:r>
              <a:rPr lang="en-US" altLang="zh-TW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‧</a:t>
            </a:r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他深信環繞在成長環境裡的人事地物，會以一種無意識卻強而有力的方式印記在我們身體上。</a:t>
            </a:r>
          </a:p>
          <a:p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/>
            </a:r>
            <a:b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</a:br>
            <a:endParaRPr lang="zh-TW" altLang="en-US" sz="1600" dirty="0">
              <a:solidFill>
                <a:schemeClr val="bg1"/>
              </a:solidFill>
              <a:latin typeface="Adobe 黑体 Std R" pitchFamily="34" charset="-128"/>
              <a:ea typeface="Adobe 黑体 Std R" pitchFamily="34" charset="-128"/>
            </a:endParaRPr>
          </a:p>
        </p:txBody>
      </p:sp>
      <p:pic>
        <p:nvPicPr>
          <p:cNvPr id="6" name="圖片 5" descr="0102351aw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404664"/>
            <a:ext cx="4608512" cy="30518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125833rmf3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548680"/>
            <a:ext cx="3312368" cy="331236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755576" y="4077072"/>
            <a:ext cx="741682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創始人</a:t>
            </a:r>
            <a:b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</a:br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    </a:t>
            </a:r>
            <a:r>
              <a:rPr lang="en-US" altLang="zh-TW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 ‧</a:t>
            </a:r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第一支舞踏作品是</a:t>
            </a:r>
            <a:r>
              <a:rPr lang="en-US" altLang="zh-TW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1959</a:t>
            </a:r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年土方巽所演出的</a:t>
            </a:r>
            <a:r>
              <a:rPr lang="en-US" altLang="zh-TW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《</a:t>
            </a:r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禁色</a:t>
            </a:r>
            <a:r>
              <a:rPr lang="en-US" altLang="zh-TW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》</a:t>
            </a:r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，改編自三島由紀夫的同名小說</a:t>
            </a:r>
          </a:p>
          <a:p>
            <a:pPr fontAlgn="base"/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/>
            </a:r>
            <a:b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</a:br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    </a:t>
            </a:r>
            <a:r>
              <a:rPr lang="en-US" altLang="zh-TW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 ‧</a:t>
            </a:r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土方巽說：“我所從事的舞蹈是這個崇尚物質生產社會最憎恨的敵人，是大忌諱。　　　　</a:t>
            </a:r>
            <a:endParaRPr lang="en-US" altLang="zh-TW" sz="1400" dirty="0" smtClean="0">
              <a:solidFill>
                <a:schemeClr val="bg1"/>
              </a:solidFill>
              <a:latin typeface="Adobe 黑体 Std R" pitchFamily="34" charset="-128"/>
              <a:ea typeface="Adobe 黑体 Std R" pitchFamily="34" charset="-128"/>
            </a:endParaRPr>
          </a:p>
          <a:p>
            <a:pPr fontAlgn="base"/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　</a:t>
            </a:r>
            <a:r>
              <a:rPr lang="en-US" altLang="zh-TW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‧1959</a:t>
            </a:r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年的首演至</a:t>
            </a:r>
            <a:r>
              <a:rPr lang="en-US" altLang="zh-TW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1968</a:t>
            </a:r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年身體的吶喊</a:t>
            </a:r>
          </a:p>
          <a:p>
            <a:pPr fontAlgn="base"/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    </a:t>
            </a:r>
            <a:r>
              <a:rPr lang="en-US" altLang="zh-TW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 ‧</a:t>
            </a:r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土方巽說：“我們和死者握手，他們賜予超乎我們身體以外的力量，那是舞踏無限能量的來源</a:t>
            </a:r>
            <a:r>
              <a:rPr lang="en-US" altLang="zh-TW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......</a:t>
            </a:r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隱藏於我們體內的種種不可知，都將在我們的表現裡一點一點地呈現出來。”</a:t>
            </a:r>
          </a:p>
          <a:p>
            <a:pPr fontAlgn="base"/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　</a:t>
            </a:r>
            <a:r>
              <a:rPr lang="en-US" altLang="zh-TW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‧ 1968</a:t>
            </a:r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年後對外轉對內的改變</a:t>
            </a:r>
          </a:p>
          <a:p>
            <a: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/>
            </a:r>
            <a:br>
              <a:rPr lang="zh-TW" altLang="en-US" sz="14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</a:br>
            <a:endParaRPr lang="zh-TW" altLang="en-US" sz="1400" dirty="0">
              <a:solidFill>
                <a:schemeClr val="bg1"/>
              </a:solidFill>
              <a:latin typeface="Adobe 黑体 Std R" pitchFamily="34" charset="-128"/>
              <a:ea typeface="Adobe 黑体 Std R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125706fcoj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476672"/>
            <a:ext cx="2896322" cy="36004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827584" y="4149081"/>
            <a:ext cx="67687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意義</a:t>
            </a:r>
            <a:b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</a:br>
            <a:r>
              <a:rPr lang="en-US" altLang="zh-TW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‧</a:t>
            </a:r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保持在一塊榻榻米的空間下</a:t>
            </a:r>
          </a:p>
          <a:p>
            <a:pPr fontAlgn="base"/>
            <a:r>
              <a:rPr lang="en-US" altLang="zh-TW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‧</a:t>
            </a:r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全身塗白→傳統歌舞伎表演中的假面之意、性別差異的模糊處理</a:t>
            </a:r>
          </a:p>
          <a:p>
            <a:pPr fontAlgn="base"/>
            <a:r>
              <a:rPr lang="en-US" altLang="zh-TW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‧</a:t>
            </a:r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光頭光面→重新回歸母體的胎兒狀態</a:t>
            </a:r>
          </a:p>
          <a:p>
            <a:pPr fontAlgn="base"/>
            <a:r>
              <a:rPr lang="en-US" altLang="zh-TW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‧</a:t>
            </a:r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性別倒錯→一種中性的位置尋找根本</a:t>
            </a:r>
          </a:p>
          <a:p>
            <a:pPr fontAlgn="base"/>
            <a:r>
              <a:rPr lang="en-US" altLang="zh-TW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‧</a:t>
            </a:r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鄉愁式的回歸→日本傳統藝術的民族性回歸</a:t>
            </a:r>
          </a:p>
          <a:p>
            <a:pPr fontAlgn="base"/>
            <a:r>
              <a:rPr lang="en-US" altLang="zh-TW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‧</a:t>
            </a:r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邊緣性格→中心領域向外走到邊緣的意識</a:t>
            </a:r>
          </a:p>
          <a:p>
            <a:pPr fontAlgn="base"/>
            <a:r>
              <a:rPr lang="en-US" altLang="zh-TW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‧</a:t>
            </a:r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反技巧→根據感性的身體展現身體</a:t>
            </a:r>
          </a:p>
          <a:p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/>
            </a:r>
            <a:b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</a:br>
            <a:endParaRPr lang="zh-TW" altLang="en-US" sz="1600" dirty="0">
              <a:solidFill>
                <a:schemeClr val="bg1"/>
              </a:solidFill>
              <a:latin typeface="Adobe 黑体 Std R" pitchFamily="34" charset="-128"/>
              <a:ea typeface="Adobe 黑体 Std R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3779912" y="2996952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solidFill>
                  <a:schemeClr val="bg1"/>
                </a:solidFill>
                <a:latin typeface="Adobe 繁黑體 Std B" pitchFamily="34" charset="-120"/>
                <a:ea typeface="Adobe 繁黑體 Std B" pitchFamily="34" charset="-120"/>
              </a:rPr>
              <a:t>報告完畢</a:t>
            </a:r>
            <a:endParaRPr lang="zh-TW" altLang="en-US" sz="2000" dirty="0">
              <a:solidFill>
                <a:schemeClr val="bg1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Summary Review</a:t>
            </a:r>
            <a:endParaRPr lang="zh-TW" altLang="en-US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2123728" y="3284984"/>
            <a:ext cx="4824536" cy="748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dobe 黑体 Std R" pitchFamily="34" charset="-128"/>
                <a:ea typeface="Adobe 黑体 Std R" pitchFamily="34" charset="-128"/>
                <a:cs typeface="+mn-cs"/>
              </a:rPr>
              <a:t>“</a:t>
            </a: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dobe 楷体 Std R" pitchFamily="18" charset="-128"/>
                <a:ea typeface="Adobe 楷体 Std R" pitchFamily="18" charset="-128"/>
              </a:rPr>
              <a:t>創作要有感覺，不能被動”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 descr="steve-jobs11050912502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1536700"/>
            <a:ext cx="8280400" cy="5321300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467544" y="548680"/>
            <a:ext cx="604867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endParaRPr lang="en-US" altLang="zh-TW" dirty="0" smtClean="0"/>
          </a:p>
          <a:p>
            <a:pPr fontAlgn="base"/>
            <a:endParaRPr lang="en-US" altLang="zh-TW" dirty="0"/>
          </a:p>
          <a:p>
            <a:pPr marL="342900" indent="-342900" fontAlgn="base">
              <a:buAutoNum type="arabicPeriod"/>
            </a:pPr>
            <a:r>
              <a:rPr lang="zh-TW" altLang="en-US" sz="2000" dirty="0" smtClean="0">
                <a:latin typeface="Adobe 繁黑體 Std B" pitchFamily="34" charset="-120"/>
                <a:ea typeface="Adobe 繁黑體 Std B" pitchFamily="34" charset="-120"/>
              </a:rPr>
              <a:t>花一天讀完賈伯斯傳</a:t>
            </a:r>
            <a:endParaRPr lang="en-US" altLang="zh-TW" sz="20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marL="342900" indent="-342900" fontAlgn="base"/>
            <a:endParaRPr lang="en-US" altLang="zh-TW" dirty="0"/>
          </a:p>
          <a:p>
            <a:pPr marL="342900" indent="-342900" fontAlgn="base"/>
            <a:r>
              <a:rPr lang="zh-TW" altLang="en-US" sz="1600" dirty="0" smtClean="0"/>
              <a:t>－喜歡</a:t>
            </a:r>
            <a:r>
              <a:rPr lang="zh-TW" altLang="en-US" sz="1600" dirty="0"/>
              <a:t>也討厭 →冷漠絕情</a:t>
            </a:r>
            <a:r>
              <a:rPr lang="en-US" altLang="zh-TW" sz="1600" dirty="0"/>
              <a:t>&amp; Strong </a:t>
            </a:r>
            <a:r>
              <a:rPr lang="zh-TW" altLang="en-US" sz="1600" dirty="0"/>
              <a:t>的</a:t>
            </a:r>
            <a:r>
              <a:rPr lang="zh-TW" altLang="en-US" sz="1600" dirty="0" smtClean="0"/>
              <a:t>意志力</a:t>
            </a:r>
            <a:endParaRPr lang="en-US" altLang="zh-TW" sz="1600" dirty="0" smtClean="0"/>
          </a:p>
          <a:p>
            <a:pPr marL="342900" indent="-342900" fontAlgn="base"/>
            <a:endParaRPr lang="en-US" altLang="zh-TW" dirty="0"/>
          </a:p>
          <a:p>
            <a:pPr marL="342900" indent="-342900" fontAlgn="base"/>
            <a:r>
              <a:rPr lang="zh-TW" altLang="en-US" sz="1600" dirty="0" smtClean="0"/>
              <a:t>－現實扭曲立場</a:t>
            </a:r>
            <a:r>
              <a:rPr lang="en-US" altLang="zh-TW" sz="1600" dirty="0" smtClean="0"/>
              <a:t>(Reality </a:t>
            </a:r>
            <a:r>
              <a:rPr lang="en-US" altLang="zh-TW" sz="1600" dirty="0"/>
              <a:t>Distortion </a:t>
            </a:r>
            <a:r>
              <a:rPr lang="en-US" altLang="zh-TW" sz="1600" dirty="0" smtClean="0"/>
              <a:t>)</a:t>
            </a:r>
          </a:p>
          <a:p>
            <a:pPr marL="342900" indent="-342900" fontAlgn="base"/>
            <a:r>
              <a:rPr lang="en-US" altLang="zh-TW" sz="1600" dirty="0"/>
              <a:t> </a:t>
            </a:r>
            <a:endParaRPr lang="en-US" altLang="zh-TW" sz="1600" dirty="0" smtClean="0"/>
          </a:p>
          <a:p>
            <a:pPr marL="342900" indent="-342900" fontAlgn="base"/>
            <a:r>
              <a:rPr lang="zh-TW" altLang="en-US" sz="1600" dirty="0" smtClean="0"/>
              <a:t>－</a:t>
            </a:r>
            <a:r>
              <a:rPr lang="en-US" altLang="zh-TW" sz="1600" dirty="0" smtClean="0"/>
              <a:t>Tiger </a:t>
            </a:r>
            <a:r>
              <a:rPr lang="en-US" altLang="zh-TW" sz="1600" dirty="0"/>
              <a:t>(</a:t>
            </a:r>
            <a:r>
              <a:rPr lang="zh-TW" altLang="en-US" sz="1600" dirty="0" smtClean="0"/>
              <a:t>小牛</a:t>
            </a:r>
            <a:r>
              <a:rPr lang="en-US" altLang="zh-TW" sz="1600" dirty="0" smtClean="0"/>
              <a:t>‘s </a:t>
            </a:r>
            <a:r>
              <a:rPr lang="en-US" altLang="zh-TW" sz="1600" dirty="0"/>
              <a:t>husband</a:t>
            </a:r>
            <a:r>
              <a:rPr lang="en-US" altLang="zh-TW" sz="1600" dirty="0" smtClean="0"/>
              <a:t>) </a:t>
            </a:r>
            <a:r>
              <a:rPr lang="zh-TW" altLang="en-US" sz="1600" dirty="0" smtClean="0"/>
              <a:t>與</a:t>
            </a:r>
            <a:r>
              <a:rPr lang="en-US" altLang="zh-TW" sz="1600" dirty="0" smtClean="0"/>
              <a:t>Steve </a:t>
            </a:r>
            <a:r>
              <a:rPr lang="en-US" altLang="zh-TW" sz="1600" dirty="0"/>
              <a:t>Jobs</a:t>
            </a:r>
          </a:p>
          <a:p>
            <a:pPr fontAlgn="base"/>
            <a:endParaRPr lang="en-US" altLang="zh-TW" sz="1600" dirty="0" smtClean="0"/>
          </a:p>
          <a:p>
            <a:pPr fontAlgn="base"/>
            <a:r>
              <a:rPr lang="zh-TW" altLang="en-US" sz="1600" dirty="0" smtClean="0"/>
              <a:t>－印度修靈</a:t>
            </a:r>
            <a:endParaRPr lang="en-US" altLang="zh-TW" sz="1600" dirty="0" smtClean="0"/>
          </a:p>
          <a:p>
            <a:pPr fontAlgn="base"/>
            <a:endParaRPr lang="en-US" altLang="zh-TW" sz="1600" dirty="0"/>
          </a:p>
          <a:p>
            <a:r>
              <a:rPr lang="zh-TW" altLang="en-US" sz="1600" dirty="0" smtClean="0"/>
              <a:t>－伊索比亞看難民</a:t>
            </a:r>
            <a:endParaRPr lang="en-US" altLang="zh-TW" sz="1600" dirty="0" smtClean="0"/>
          </a:p>
          <a:p>
            <a:endParaRPr lang="en-US" altLang="zh-TW" sz="1600" dirty="0"/>
          </a:p>
          <a:p>
            <a:endParaRPr lang="en-US" altLang="zh-TW" sz="1600" dirty="0" smtClean="0"/>
          </a:p>
          <a:p>
            <a:endParaRPr lang="en-US" altLang="zh-TW" sz="1600" dirty="0"/>
          </a:p>
          <a:p>
            <a:endParaRPr lang="en-US" altLang="zh-TW" sz="1600" dirty="0" smtClean="0"/>
          </a:p>
          <a:p>
            <a:endParaRPr lang="en-US" altLang="zh-TW" sz="1600" dirty="0"/>
          </a:p>
          <a:p>
            <a:endParaRPr lang="en-US" altLang="zh-TW" sz="1600" dirty="0" smtClean="0"/>
          </a:p>
          <a:p>
            <a:endParaRPr lang="en-US" altLang="zh-TW" sz="1600" dirty="0"/>
          </a:p>
          <a:p>
            <a:r>
              <a:rPr lang="zh-TW" altLang="en-US" sz="1600" dirty="0" smtClean="0"/>
              <a:t>－這樣的人是天生不會改變的→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6012160" y="1484784"/>
            <a:ext cx="298030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solidFill>
                  <a:srgbClr val="C00000"/>
                </a:solidFill>
                <a:latin typeface="Adobe 楷体 Std R" pitchFamily="18" charset="-128"/>
                <a:ea typeface="Adobe 楷体 Std R" pitchFamily="18" charset="-128"/>
              </a:rPr>
              <a:t>Think Different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987824" y="908720"/>
            <a:ext cx="26997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chemeClr val="bg1"/>
                </a:solidFill>
                <a:latin typeface="Adobe 繁黑體 Std B" pitchFamily="34" charset="-120"/>
                <a:ea typeface="Adobe 繁黑體 Std B" pitchFamily="34" charset="-120"/>
              </a:rPr>
              <a:t>2.</a:t>
            </a:r>
            <a:r>
              <a:rPr lang="zh-TW" altLang="en-US" sz="2000" dirty="0">
                <a:solidFill>
                  <a:schemeClr val="bg1"/>
                </a:solidFill>
                <a:latin typeface="Adobe 繁黑體 Std B" pitchFamily="34" charset="-120"/>
                <a:ea typeface="Adobe 繁黑體 Std B" pitchFamily="34" charset="-120"/>
              </a:rPr>
              <a:t>　</a:t>
            </a:r>
            <a:r>
              <a:rPr lang="zh-TW" altLang="en-US" sz="2000" dirty="0" smtClean="0">
                <a:solidFill>
                  <a:schemeClr val="bg1"/>
                </a:solidFill>
                <a:latin typeface="Adobe 繁黑體 Std B" pitchFamily="34" charset="-120"/>
                <a:ea typeface="Adobe 繁黑體 Std B" pitchFamily="34" charset="-120"/>
              </a:rPr>
              <a:t>鳥也是裝置藝術家</a:t>
            </a:r>
            <a:endParaRPr lang="zh-TW" altLang="en-US" sz="2000" dirty="0">
              <a:solidFill>
                <a:schemeClr val="bg1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  <p:pic>
        <p:nvPicPr>
          <p:cNvPr id="6" name="圖片 5" descr="118866638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1556792"/>
            <a:ext cx="5256584" cy="3524301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3059832" y="5373216"/>
            <a:ext cx="2857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chemeClr val="bg1"/>
                </a:solidFill>
              </a:rPr>
              <a:t>園丁鳥</a:t>
            </a:r>
            <a:r>
              <a:rPr lang="en-US" altLang="zh-TW" dirty="0" err="1" smtClean="0">
                <a:solidFill>
                  <a:schemeClr val="bg1"/>
                </a:solidFill>
              </a:rPr>
              <a:t>Vogelkop</a:t>
            </a:r>
            <a:r>
              <a:rPr lang="en-US" altLang="zh-TW" dirty="0" smtClean="0">
                <a:solidFill>
                  <a:schemeClr val="bg1"/>
                </a:solidFill>
              </a:rPr>
              <a:t> Bowerbirds</a:t>
            </a:r>
            <a:endParaRPr lang="zh-TW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Red-capped-Manakin-perched-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1412776"/>
            <a:ext cx="4933094" cy="4045137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3779912" y="764704"/>
            <a:ext cx="1794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會跳</a:t>
            </a:r>
            <a:r>
              <a:rPr lang="en-US" altLang="zh-TW" sz="2000" dirty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MJ</a:t>
            </a:r>
            <a:r>
              <a:rPr lang="zh-TW" altLang="en-US" sz="2000" dirty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舞的鳥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2915816" y="5661248"/>
            <a:ext cx="3592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紅頭侏儒鳥</a:t>
            </a:r>
            <a:r>
              <a:rPr lang="en-US" altLang="zh-TW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Red-Capped </a:t>
            </a:r>
            <a:r>
              <a:rPr lang="en-US" altLang="zh-TW" dirty="0" err="1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Manakin</a:t>
            </a:r>
            <a:endParaRPr lang="zh-TW" altLang="en-US" dirty="0">
              <a:solidFill>
                <a:schemeClr val="bg1"/>
              </a:solidFill>
              <a:latin typeface="Adobe 黑体 Std R" pitchFamily="34" charset="-128"/>
              <a:ea typeface="Adobe 黑体 Std R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ml_wenders_12_10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64704"/>
            <a:ext cx="9144000" cy="5143500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2771800" y="332656"/>
            <a:ext cx="36920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Adobe 繁黑體 Std B" pitchFamily="34" charset="-120"/>
                <a:ea typeface="Adobe 繁黑體 Std B" pitchFamily="34" charset="-120"/>
              </a:rPr>
              <a:t>3.</a:t>
            </a:r>
            <a:r>
              <a:rPr lang="zh-TW" altLang="en-US" sz="2000" dirty="0" smtClean="0">
                <a:latin typeface="Adobe 繁黑體 Std B" pitchFamily="34" charset="-120"/>
                <a:ea typeface="Adobe 繁黑體 Std B" pitchFamily="34" charset="-120"/>
              </a:rPr>
              <a:t>　</a:t>
            </a:r>
            <a:r>
              <a:rPr lang="en-US" altLang="zh-TW" sz="2000" dirty="0" err="1" smtClean="0">
                <a:latin typeface="Adobe 繁黑體 Std B" pitchFamily="34" charset="-120"/>
                <a:ea typeface="Adobe 繁黑體 Std B" pitchFamily="34" charset="-120"/>
              </a:rPr>
              <a:t>Pina</a:t>
            </a:r>
            <a:r>
              <a:rPr lang="en-US" altLang="zh-TW" sz="2000" dirty="0" smtClean="0">
                <a:latin typeface="Adobe 繁黑體 Std B" pitchFamily="34" charset="-120"/>
                <a:ea typeface="Adobe 繁黑體 Std B" pitchFamily="34" charset="-120"/>
              </a:rPr>
              <a:t> Bausch Documentary</a:t>
            </a:r>
            <a:endParaRPr lang="zh-TW" altLang="en-US" sz="20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467544" y="6093296"/>
            <a:ext cx="34100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/>
              <a:t>“Dance, dance, otherwise we are lost.”</a:t>
            </a:r>
            <a:endParaRPr lang="zh-TW" altLang="en-US" sz="16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4355976" y="6309320"/>
            <a:ext cx="45448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>
                <a:latin typeface="Adobe 黑体 Std R" pitchFamily="34" charset="-128"/>
                <a:ea typeface="Adobe 黑体 Std R" pitchFamily="34" charset="-128"/>
              </a:rPr>
              <a:t>“</a:t>
            </a:r>
            <a:r>
              <a:rPr lang="zh-TW" altLang="en-US" sz="1600" dirty="0" smtClean="0">
                <a:latin typeface="Adobe 黑体 Std R" pitchFamily="34" charset="-128"/>
                <a:ea typeface="Adobe 黑体 Std R" pitchFamily="34" charset="-128"/>
              </a:rPr>
              <a:t>生命在哪裡都可以舞</a:t>
            </a:r>
            <a:r>
              <a:rPr lang="en-US" altLang="zh-TW" sz="1600" dirty="0" smtClean="0">
                <a:latin typeface="Adobe 黑体 Std R" pitchFamily="34" charset="-128"/>
                <a:ea typeface="Adobe 黑体 Std R" pitchFamily="34" charset="-128"/>
              </a:rPr>
              <a:t>,</a:t>
            </a:r>
            <a:r>
              <a:rPr lang="zh-TW" altLang="en-US" sz="1600" dirty="0" smtClean="0">
                <a:latin typeface="Adobe 黑体 Std R" pitchFamily="34" charset="-128"/>
                <a:ea typeface="Adobe 黑体 Std R" pitchFamily="34" charset="-128"/>
              </a:rPr>
              <a:t>不管年紀多大都可以舞</a:t>
            </a:r>
            <a:r>
              <a:rPr lang="en-US" altLang="zh-TW" sz="1600" dirty="0" smtClean="0">
                <a:latin typeface="Adobe 黑体 Std R" pitchFamily="34" charset="-128"/>
                <a:ea typeface="Adobe 黑体 Std R" pitchFamily="34" charset="-128"/>
              </a:rPr>
              <a:t>”</a:t>
            </a:r>
            <a:endParaRPr lang="zh-TW" altLang="en-US" sz="1600" dirty="0">
              <a:latin typeface="Adobe 黑体 Std R" pitchFamily="34" charset="-128"/>
              <a:ea typeface="Adobe 黑体 Std R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2987824" y="476672"/>
            <a:ext cx="2962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4.</a:t>
            </a:r>
            <a:r>
              <a:rPr lang="zh-TW" altLang="en-US" dirty="0" smtClean="0"/>
              <a:t>　拿破崙電影</a:t>
            </a:r>
            <a:r>
              <a:rPr lang="zh-TW" altLang="en-US" dirty="0"/>
              <a:t>　</a:t>
            </a:r>
            <a:r>
              <a:rPr lang="en-US" altLang="zh-TW" dirty="0" err="1"/>
              <a:t>Napoléon</a:t>
            </a:r>
            <a:endParaRPr lang="zh-TW" altLang="en-US" dirty="0"/>
          </a:p>
        </p:txBody>
      </p:sp>
      <p:pic>
        <p:nvPicPr>
          <p:cNvPr id="5" name="圖片 4" descr="Napoleon_19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1268760"/>
            <a:ext cx="3048000" cy="4762500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683568" y="2420888"/>
            <a:ext cx="3924472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 smtClean="0">
                <a:latin typeface="+mj-lt"/>
              </a:rPr>
              <a:t>－最長的電影　</a:t>
            </a:r>
            <a:r>
              <a:rPr lang="en-US" altLang="zh-TW" sz="1600" dirty="0" smtClean="0">
                <a:latin typeface="+mj-lt"/>
              </a:rPr>
              <a:t>5</a:t>
            </a:r>
            <a:r>
              <a:rPr lang="zh-TW" altLang="en-US" sz="1600" dirty="0" smtClean="0">
                <a:latin typeface="+mj-lt"/>
              </a:rPr>
              <a:t>小時</a:t>
            </a:r>
            <a:r>
              <a:rPr lang="en-US" altLang="zh-TW" sz="1600" dirty="0" smtClean="0">
                <a:latin typeface="+mj-lt"/>
              </a:rPr>
              <a:t>35</a:t>
            </a:r>
            <a:r>
              <a:rPr lang="zh-TW" altLang="en-US" sz="1600" dirty="0" smtClean="0">
                <a:latin typeface="+mj-lt"/>
              </a:rPr>
              <a:t>分</a:t>
            </a:r>
            <a:endParaRPr lang="en-US" altLang="zh-TW" sz="1600" dirty="0" smtClean="0">
              <a:latin typeface="+mj-lt"/>
            </a:endParaRPr>
          </a:p>
          <a:p>
            <a:endParaRPr lang="en-US" altLang="zh-TW" sz="1600" dirty="0">
              <a:latin typeface="+mj-lt"/>
            </a:endParaRPr>
          </a:p>
          <a:p>
            <a:r>
              <a:rPr lang="zh-TW" altLang="en-US" sz="1600" dirty="0" smtClean="0">
                <a:latin typeface="+mj-lt"/>
              </a:rPr>
              <a:t>－</a:t>
            </a:r>
            <a:r>
              <a:rPr lang="en-US" altLang="zh-TW" sz="1600" dirty="0" smtClean="0">
                <a:latin typeface="+mj-lt"/>
              </a:rPr>
              <a:t>1927</a:t>
            </a:r>
            <a:r>
              <a:rPr lang="zh-TW" altLang="en-US" sz="1600" dirty="0" smtClean="0">
                <a:latin typeface="+mj-lt"/>
              </a:rPr>
              <a:t>年由</a:t>
            </a:r>
            <a:r>
              <a:rPr lang="en-US" altLang="zh-TW" sz="1600" dirty="0" smtClean="0">
                <a:latin typeface="+mj-lt"/>
              </a:rPr>
              <a:t>Abel </a:t>
            </a:r>
            <a:r>
              <a:rPr lang="en-US" altLang="zh-TW" sz="1600" dirty="0" err="1" smtClean="0">
                <a:latin typeface="+mj-lt"/>
              </a:rPr>
              <a:t>Gance</a:t>
            </a:r>
            <a:r>
              <a:rPr lang="zh-TW" altLang="en-US" sz="1600" dirty="0" smtClean="0">
                <a:latin typeface="+mj-lt"/>
              </a:rPr>
              <a:t>編導</a:t>
            </a:r>
            <a:endParaRPr lang="en-US" altLang="zh-TW" sz="1600" dirty="0" smtClean="0">
              <a:latin typeface="+mj-lt"/>
            </a:endParaRPr>
          </a:p>
          <a:p>
            <a:endParaRPr lang="en-US" altLang="zh-TW" sz="1600" dirty="0">
              <a:latin typeface="+mj-lt"/>
            </a:endParaRPr>
          </a:p>
          <a:p>
            <a:pPr fontAlgn="base"/>
            <a:r>
              <a:rPr lang="zh-TW" altLang="en-US" sz="1600" dirty="0" smtClean="0">
                <a:latin typeface="+mj-lt"/>
              </a:rPr>
              <a:t>－疊</a:t>
            </a:r>
            <a:r>
              <a:rPr lang="zh-TW" altLang="en-US" sz="1600" dirty="0">
                <a:latin typeface="+mj-lt"/>
              </a:rPr>
              <a:t>影、四格、六格、鏡射、多台投影機 </a:t>
            </a:r>
            <a:endParaRPr lang="en-US" altLang="zh-TW" sz="1600" dirty="0" smtClean="0">
              <a:latin typeface="+mj-lt"/>
            </a:endParaRPr>
          </a:p>
          <a:p>
            <a:pPr fontAlgn="base"/>
            <a:endParaRPr lang="en-US" altLang="zh-TW" sz="1600" dirty="0">
              <a:latin typeface="+mj-lt"/>
            </a:endParaRPr>
          </a:p>
          <a:p>
            <a:pPr fontAlgn="base"/>
            <a:r>
              <a:rPr lang="zh-TW" altLang="en-US" sz="1600" dirty="0" smtClean="0">
                <a:latin typeface="+mj-lt"/>
              </a:rPr>
              <a:t>－</a:t>
            </a:r>
            <a:r>
              <a:rPr lang="zh-TW" altLang="en-US" sz="1600" dirty="0">
                <a:latin typeface="+mj-lt"/>
              </a:rPr>
              <a:t>間隔</a:t>
            </a:r>
            <a:r>
              <a:rPr lang="en-US" altLang="zh-TW" sz="1600" dirty="0">
                <a:latin typeface="+mj-lt"/>
              </a:rPr>
              <a:t>32</a:t>
            </a:r>
            <a:r>
              <a:rPr lang="zh-TW" altLang="en-US" sz="1600" dirty="0">
                <a:latin typeface="+mj-lt"/>
              </a:rPr>
              <a:t>年後觀看拿破崙的無憾</a:t>
            </a:r>
          </a:p>
          <a:p>
            <a:r>
              <a:rPr lang="zh-TW" altLang="en-US" sz="1600" dirty="0" smtClean="0">
                <a:latin typeface="+mj-lt"/>
              </a:rPr>
              <a:t/>
            </a:r>
            <a:br>
              <a:rPr lang="zh-TW" altLang="en-US" sz="1600" dirty="0" smtClean="0">
                <a:latin typeface="+mj-lt"/>
              </a:rPr>
            </a:br>
            <a:endParaRPr lang="en-US" altLang="zh-TW" sz="1600" dirty="0" smtClean="0">
              <a:latin typeface="+mj-lt"/>
            </a:endParaRPr>
          </a:p>
          <a:p>
            <a:endParaRPr lang="zh-TW" altLang="en-US" sz="1600" dirty="0">
              <a:latin typeface="+mj-lt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251520" y="1412776"/>
            <a:ext cx="42915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 smtClean="0">
                <a:latin typeface="Adobe 黑体 Std R" pitchFamily="34" charset="-128"/>
                <a:ea typeface="Adobe 黑体 Std R" pitchFamily="34" charset="-128"/>
              </a:rPr>
              <a:t>“膠</a:t>
            </a:r>
            <a:r>
              <a:rPr lang="zh-TW" altLang="en-US" sz="2000" dirty="0">
                <a:latin typeface="Adobe 黑体 Std R" pitchFamily="34" charset="-128"/>
                <a:ea typeface="Adobe 黑体 Std R" pitchFamily="34" charset="-128"/>
              </a:rPr>
              <a:t>卷散落各地，花</a:t>
            </a:r>
            <a:r>
              <a:rPr lang="en-US" altLang="zh-TW" sz="2000" dirty="0">
                <a:latin typeface="Adobe 黑体 Std R" pitchFamily="34" charset="-128"/>
                <a:ea typeface="Adobe 黑体 Std R" pitchFamily="34" charset="-128"/>
              </a:rPr>
              <a:t>20</a:t>
            </a:r>
            <a:r>
              <a:rPr lang="zh-TW" altLang="en-US" sz="2000" dirty="0">
                <a:latin typeface="Adobe 黑体 Std R" pitchFamily="34" charset="-128"/>
                <a:ea typeface="Adobe 黑体 Std R" pitchFamily="34" charset="-128"/>
              </a:rPr>
              <a:t>年時間</a:t>
            </a:r>
            <a:r>
              <a:rPr lang="zh-TW" altLang="en-US" sz="2000" dirty="0" smtClean="0">
                <a:latin typeface="Adobe 黑体 Std R" pitchFamily="34" charset="-128"/>
                <a:ea typeface="Adobe 黑体 Std R" pitchFamily="34" charset="-128"/>
              </a:rPr>
              <a:t>重組”</a:t>
            </a:r>
            <a:endParaRPr lang="zh-TW" altLang="en-US" sz="2000" dirty="0">
              <a:latin typeface="Adobe 黑体 Std R" pitchFamily="34" charset="-128"/>
              <a:ea typeface="Adobe 黑体 Std R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2012-03_x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1484784"/>
            <a:ext cx="4864100" cy="3556000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2267744" y="692696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5.</a:t>
            </a:r>
            <a:r>
              <a:rPr lang="zh-TW" altLang="en-US" dirty="0">
                <a:latin typeface="Adobe 繁黑體 Std B" pitchFamily="34" charset="-120"/>
                <a:ea typeface="Adobe 繁黑體 Std B" pitchFamily="34" charset="-120"/>
              </a:rPr>
              <a:t>　為生命奮鬥的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藝術家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	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林智信</a:t>
            </a:r>
            <a:endParaRPr lang="zh-TW" altLang="en-US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67544" y="1628800"/>
            <a:ext cx="3608680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－花２０年時間創作的</a:t>
            </a:r>
            <a:endParaRPr lang="en-US" altLang="zh-TW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《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迎媽祖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》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，全長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408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尺</a:t>
            </a:r>
            <a:endParaRPr lang="en-US" altLang="zh-TW" dirty="0" smtClean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－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每日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八小時創作，單純為台灣做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創作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600" dirty="0">
              <a:latin typeface="Adobe 繁黑體 Std B" pitchFamily="34" charset="-120"/>
              <a:ea typeface="Adobe 繁黑體 Std B" pitchFamily="34" charset="-120"/>
            </a:endParaRPr>
          </a:p>
          <a:p>
            <a:pPr fontAlgn="base"/>
            <a:r>
              <a:rPr lang="zh-TW" altLang="en-US" sz="1600" dirty="0" smtClean="0">
                <a:latin typeface="Adobe 繁黑體 Std B" pitchFamily="34" charset="-120"/>
                <a:ea typeface="Adobe 繁黑體 Std B" pitchFamily="34" charset="-120"/>
              </a:rPr>
              <a:t>－下</a:t>
            </a:r>
            <a:r>
              <a:rPr lang="zh-TW" altLang="en-US" sz="1600" dirty="0">
                <a:latin typeface="Adobe 繁黑體 Std B" pitchFamily="34" charset="-120"/>
                <a:ea typeface="Adobe 繁黑體 Std B" pitchFamily="34" charset="-120"/>
              </a:rPr>
              <a:t>階段作品</a:t>
            </a:r>
            <a:r>
              <a:rPr lang="en-US" altLang="zh-TW" sz="1600" dirty="0">
                <a:latin typeface="Adobe 繁黑體 Std B" pitchFamily="34" charset="-120"/>
                <a:ea typeface="Adobe 繁黑體 Std B" pitchFamily="34" charset="-120"/>
              </a:rPr>
              <a:t>《</a:t>
            </a:r>
            <a:r>
              <a:rPr lang="zh-TW" altLang="en-US" sz="1600" dirty="0">
                <a:latin typeface="Adobe 繁黑體 Std B" pitchFamily="34" charset="-120"/>
                <a:ea typeface="Adobe 繁黑體 Std B" pitchFamily="34" charset="-120"/>
              </a:rPr>
              <a:t>寶島芬芳</a:t>
            </a:r>
            <a:r>
              <a:rPr lang="en-US" altLang="zh-TW" sz="1600" dirty="0">
                <a:latin typeface="Adobe 繁黑體 Std B" pitchFamily="34" charset="-120"/>
                <a:ea typeface="Adobe 繁黑體 Std B" pitchFamily="34" charset="-120"/>
              </a:rPr>
              <a:t>》243</a:t>
            </a:r>
            <a:r>
              <a:rPr lang="zh-TW" altLang="en-US" sz="1600" dirty="0">
                <a:latin typeface="Adobe 繁黑體 Std B" pitchFamily="34" charset="-120"/>
                <a:ea typeface="Adobe 繁黑體 Std B" pitchFamily="34" charset="-120"/>
              </a:rPr>
              <a:t>公尺</a:t>
            </a:r>
            <a:r>
              <a:rPr lang="zh-TW" altLang="en-US" sz="1600" dirty="0" smtClean="0">
                <a:latin typeface="Adobe 繁黑體 Std B" pitchFamily="34" charset="-120"/>
                <a:ea typeface="Adobe 繁黑體 Std B" pitchFamily="34" charset="-120"/>
              </a:rPr>
              <a:t>長</a:t>
            </a:r>
            <a:endParaRPr lang="en-US" altLang="zh-TW" sz="16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fontAlgn="base"/>
            <a:endParaRPr lang="en-US" altLang="zh-TW" sz="1600" dirty="0">
              <a:latin typeface="Adobe 繁黑體 Std B" pitchFamily="34" charset="-120"/>
              <a:ea typeface="Adobe 繁黑體 Std B" pitchFamily="34" charset="-120"/>
            </a:endParaRPr>
          </a:p>
          <a:p>
            <a:pPr fontAlgn="base"/>
            <a:r>
              <a:rPr lang="zh-TW" altLang="en-US" sz="1600" dirty="0" smtClean="0">
                <a:latin typeface="Adobe 繁黑體 Std B" pitchFamily="34" charset="-120"/>
                <a:ea typeface="Adobe 繁黑體 Std B" pitchFamily="34" charset="-120"/>
              </a:rPr>
              <a:t>－小牛老師希望讓</a:t>
            </a:r>
            <a:r>
              <a:rPr lang="en-US" altLang="zh-TW" sz="1600" dirty="0" smtClean="0">
                <a:latin typeface="Adobe 繁黑體 Std B" pitchFamily="34" charset="-120"/>
                <a:ea typeface="Adobe 繁黑體 Std B" pitchFamily="34" charset="-120"/>
              </a:rPr>
              <a:t>《</a:t>
            </a:r>
            <a:r>
              <a:rPr lang="zh-TW" altLang="en-US" sz="1600" dirty="0" smtClean="0">
                <a:latin typeface="Adobe 繁黑體 Std B" pitchFamily="34" charset="-120"/>
                <a:ea typeface="Adobe 繁黑體 Std B" pitchFamily="34" charset="-120"/>
              </a:rPr>
              <a:t>迎媽祖</a:t>
            </a:r>
            <a:r>
              <a:rPr lang="en-US" altLang="zh-TW" sz="1600" dirty="0" smtClean="0">
                <a:latin typeface="Adobe 繁黑體 Std B" pitchFamily="34" charset="-120"/>
                <a:ea typeface="Adobe 繁黑體 Std B" pitchFamily="34" charset="-120"/>
              </a:rPr>
              <a:t>》</a:t>
            </a:r>
            <a:r>
              <a:rPr lang="zh-TW" altLang="en-US" sz="1600" dirty="0" smtClean="0">
                <a:latin typeface="Adobe 繁黑體 Std B" pitchFamily="34" charset="-120"/>
                <a:ea typeface="Adobe 繁黑體 Std B" pitchFamily="34" charset="-120"/>
              </a:rPr>
              <a:t>和</a:t>
            </a:r>
            <a:endParaRPr lang="en-US" altLang="zh-TW" sz="16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fontAlgn="base"/>
            <a:r>
              <a:rPr lang="en-US" altLang="zh-TW" sz="1600" dirty="0" smtClean="0">
                <a:latin typeface="Adobe 繁黑體 Std B" pitchFamily="34" charset="-120"/>
                <a:ea typeface="Adobe 繁黑體 Std B" pitchFamily="34" charset="-120"/>
              </a:rPr>
              <a:t>《</a:t>
            </a:r>
            <a:r>
              <a:rPr lang="zh-TW" altLang="en-US" sz="1600" dirty="0" smtClean="0">
                <a:latin typeface="Adobe 繁黑體 Std B" pitchFamily="34" charset="-120"/>
                <a:ea typeface="Adobe 繁黑體 Std B" pitchFamily="34" charset="-120"/>
              </a:rPr>
              <a:t>寶島芬芳</a:t>
            </a:r>
            <a:r>
              <a:rPr lang="en-US" altLang="zh-TW" sz="1600" dirty="0" smtClean="0">
                <a:latin typeface="Adobe 繁黑體 Std B" pitchFamily="34" charset="-120"/>
                <a:ea typeface="Adobe 繁黑體 Std B" pitchFamily="34" charset="-120"/>
              </a:rPr>
              <a:t>》</a:t>
            </a:r>
            <a:r>
              <a:rPr lang="zh-TW" altLang="en-US" sz="1600" dirty="0" smtClean="0">
                <a:latin typeface="Adobe 繁黑體 Std B" pitchFamily="34" charset="-120"/>
                <a:ea typeface="Adobe 繁黑體 Std B" pitchFamily="34" charset="-120"/>
              </a:rPr>
              <a:t>動起來！</a:t>
            </a:r>
            <a:endParaRPr lang="zh-TW" altLang="en-US" sz="1600" dirty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400" dirty="0" smtClean="0"/>
              <a:t/>
            </a:r>
            <a:br>
              <a:rPr lang="zh-TW" altLang="en-US" sz="1400" dirty="0" smtClean="0"/>
            </a:b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400" dirty="0">
              <a:latin typeface="Adobe 繁黑體 Std B" pitchFamily="34" charset="-120"/>
              <a:ea typeface="Adobe 繁黑體 Std B" pitchFamily="34" charset="-120"/>
            </a:endParaRPr>
          </a:p>
          <a:p>
            <a:endParaRPr lang="zh-TW" altLang="en-US" sz="1400" dirty="0">
              <a:latin typeface="Adobe 繁黑體 Std B" pitchFamily="34" charset="-120"/>
              <a:ea typeface="Adobe 繁黑體 Std B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051720" y="548680"/>
            <a:ext cx="46971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6.</a:t>
            </a:r>
            <a:r>
              <a:rPr lang="zh-TW" altLang="en-US" dirty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　</a:t>
            </a:r>
            <a:r>
              <a:rPr lang="zh-TW" altLang="en-US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沙灘</a:t>
            </a:r>
            <a:r>
              <a:rPr lang="zh-TW" altLang="en-US" dirty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上的</a:t>
            </a:r>
            <a:r>
              <a:rPr lang="zh-TW" altLang="en-US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愛因斯坦</a:t>
            </a:r>
            <a:r>
              <a:rPr lang="en-US" altLang="zh-TW" dirty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Einstein on the Beach</a:t>
            </a:r>
            <a:endParaRPr lang="zh-TW" altLang="en-US" dirty="0">
              <a:solidFill>
                <a:schemeClr val="bg1"/>
              </a:solidFill>
              <a:latin typeface="Adobe 黑体 Std R" pitchFamily="34" charset="-128"/>
              <a:ea typeface="Adobe 黑体 Std R" pitchFamily="34" charset="-128"/>
            </a:endParaRPr>
          </a:p>
        </p:txBody>
      </p:sp>
      <p:pic>
        <p:nvPicPr>
          <p:cNvPr id="5" name="圖片 4" descr="3102194034_aaa10e1a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1052736"/>
            <a:ext cx="5472608" cy="3557195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1115616" y="4869160"/>
            <a:ext cx="43107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1976</a:t>
            </a:r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年</a:t>
            </a:r>
            <a:r>
              <a:rPr lang="en-US" altLang="zh-TW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	</a:t>
            </a:r>
            <a:r>
              <a:rPr lang="zh-TW" altLang="en-US" sz="1600" dirty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 導演</a:t>
            </a:r>
            <a:r>
              <a:rPr lang="en-US" altLang="zh-TW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:Robert Wilson</a:t>
            </a:r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 </a:t>
            </a:r>
            <a:r>
              <a:rPr lang="zh-TW" altLang="en-US" sz="1600" dirty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音樂</a:t>
            </a:r>
            <a:r>
              <a:rPr lang="en-US" altLang="zh-TW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:Phil Glass</a:t>
            </a:r>
            <a:endParaRPr lang="zh-TW" altLang="en-US" sz="1600" dirty="0">
              <a:solidFill>
                <a:schemeClr val="bg1"/>
              </a:solidFill>
              <a:latin typeface="Adobe 黑体 Std R" pitchFamily="34" charset="-128"/>
              <a:ea typeface="Adobe 黑体 Std R" pitchFamily="34" charset="-128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691680" y="5445224"/>
            <a:ext cx="55194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‧</a:t>
            </a:r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去</a:t>
            </a:r>
            <a:r>
              <a:rPr lang="zh-TW" altLang="en-US" sz="1600" dirty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文本、去中心、意義不確定化、拼貼、觀眾自行解讀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2051720" y="6021288"/>
            <a:ext cx="30572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‧</a:t>
            </a:r>
            <a:r>
              <a:rPr lang="zh-TW" altLang="en-US" sz="1600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二次大戰</a:t>
            </a:r>
            <a:r>
              <a:rPr lang="zh-TW" altLang="en-US" sz="1600" dirty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後最輝煌的舞台作品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138</TotalTime>
  <Words>259</Words>
  <Application>Microsoft Office PowerPoint</Application>
  <PresentationFormat>如螢幕大小 (4:3)</PresentationFormat>
  <Paragraphs>88</Paragraphs>
  <Slides>15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Office 佈景主題</vt:lpstr>
      <vt:lpstr>生命記憶-時間位移</vt:lpstr>
      <vt:lpstr>Summary Review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演講者背景</vt:lpstr>
      <vt:lpstr>Ｃｏｎｎｅｃｔｉｏｎ：</vt:lpstr>
      <vt:lpstr>投影片 12</vt:lpstr>
      <vt:lpstr>投影片 13</vt:lpstr>
      <vt:lpstr>投影片 14</vt:lpstr>
      <vt:lpstr>投影片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生命記憶-時間位移</dc:title>
  <dc:creator>Leung</dc:creator>
  <cp:lastModifiedBy>suchu</cp:lastModifiedBy>
  <cp:revision>22</cp:revision>
  <dcterms:created xsi:type="dcterms:W3CDTF">2013-01-13T03:02:09Z</dcterms:created>
  <dcterms:modified xsi:type="dcterms:W3CDTF">2013-01-20T13:42:15Z</dcterms:modified>
</cp:coreProperties>
</file>