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mov" ContentType="video/unknown"/>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vide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3" r:id="rId2"/>
    <p:sldId id="294" r:id="rId3"/>
    <p:sldId id="295"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259" r:id="rId18"/>
    <p:sldId id="256" r:id="rId19"/>
    <p:sldId id="257" r:id="rId20"/>
    <p:sldId id="258" r:id="rId21"/>
    <p:sldId id="260" r:id="rId22"/>
    <p:sldId id="262" r:id="rId23"/>
    <p:sldId id="263" r:id="rId24"/>
    <p:sldId id="264" r:id="rId25"/>
    <p:sldId id="265" r:id="rId26"/>
    <p:sldId id="266" r:id="rId27"/>
    <p:sldId id="267" r:id="rId28"/>
    <p:sldId id="268" r:id="rId29"/>
    <p:sldId id="274" r:id="rId30"/>
    <p:sldId id="269" r:id="rId31"/>
    <p:sldId id="276" r:id="rId32"/>
    <p:sldId id="270" r:id="rId33"/>
    <p:sldId id="275" r:id="rId34"/>
    <p:sldId id="271" r:id="rId35"/>
    <p:sldId id="277" r:id="rId36"/>
    <p:sldId id="272" r:id="rId37"/>
    <p:sldId id="278" r:id="rId38"/>
    <p:sldId id="273" r:id="rId39"/>
    <p:sldId id="27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85" autoAdjust="0"/>
  </p:normalViewPr>
  <p:slideViewPr>
    <p:cSldViewPr snapToGrid="0" snapToObjects="1">
      <p:cViewPr varScale="1">
        <p:scale>
          <a:sx n="64" d="100"/>
          <a:sy n="64" d="100"/>
        </p:scale>
        <p:origin x="-7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28EDF8-5468-FF43-94A7-971FEDD176B1}" type="datetimeFigureOut">
              <a:rPr lang="en-US" smtClean="0"/>
              <a:pPr/>
              <a:t>1/20/2013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628D2C-B541-8D4E-9B78-249F3FAFAE94}" type="slidenum">
              <a:rPr lang="en-US" smtClean="0"/>
              <a:pPr/>
              <a:t>‹#›</a:t>
            </a:fld>
            <a:endParaRPr lang="en-US"/>
          </a:p>
        </p:txBody>
      </p:sp>
    </p:spTree>
    <p:extLst>
      <p:ext uri="{BB962C8B-B14F-4D97-AF65-F5344CB8AC3E}">
        <p14:creationId xmlns:p14="http://schemas.microsoft.com/office/powerpoint/2010/main" xmlns="" val="17458738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zh.wikipedia.org/wiki/%E7%9C%BC%E7%9D%9B" TargetMode="External"/><Relationship Id="rId3" Type="http://schemas.openxmlformats.org/officeDocument/2006/relationships/hyperlink" Target="http://zh.wikipedia.org/wiki/%E6%95%B0%E6%8D%AE%E5%8F%AF%E8%A7%86%E5%8C%96" TargetMode="External"/><Relationship Id="rId7" Type="http://schemas.openxmlformats.org/officeDocument/2006/relationships/hyperlink" Target="http://zh.wikipedia.org/wiki/%E6%8A%BD%E8%B1%A1"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zh.wikipedia.org/wiki/%E4%BF%A1%E6%81%AF" TargetMode="External"/><Relationship Id="rId5" Type="http://schemas.openxmlformats.org/officeDocument/2006/relationships/hyperlink" Target="http://zh.wikipedia.org/wiki/%E7%A7%91%E5%AD%A6%E5%8F%AF%E8%A7%86%E5%8C%96" TargetMode="External"/><Relationship Id="rId4" Type="http://schemas.openxmlformats.org/officeDocument/2006/relationships/hyperlink" Target="http://zh.wikipedia.org/wiki/%E5%8F%AF%E8%A7%86%E5%8C%96"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zh.wikipedia.org/wiki/%E6%8E%A8%E7%90%86" TargetMode="External"/><Relationship Id="rId3" Type="http://schemas.openxmlformats.org/officeDocument/2006/relationships/hyperlink" Target="http://zh.wikipedia.org/wiki/%E7%A7%91%E5%AD%A6%E5%8F%AF%E8%A7%86%E5%8C%96" TargetMode="External"/><Relationship Id="rId7" Type="http://schemas.openxmlformats.org/officeDocument/2006/relationships/hyperlink" Target="http://zh.wikipedia.org/wiki/%E6%84%8F%E4%BC%9A"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zh.wikipedia.org/wiki/%E6%95%B0%E6%8D%AE%E7%BB%93%E6%9E%84" TargetMode="External"/><Relationship Id="rId5" Type="http://schemas.openxmlformats.org/officeDocument/2006/relationships/hyperlink" Target="http://zh.wikipedia.org/wiki/MRI" TargetMode="External"/><Relationship Id="rId4" Type="http://schemas.openxmlformats.org/officeDocument/2006/relationships/hyperlink" Target="http://zh.wikipedia.org/wiki/%E5%87%A0%E4%BD%95%E5%AD%A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zh.wikipedia.org/wiki/%E4%BA%BA%E9%A1%9E" TargetMode="External"/><Relationship Id="rId3" Type="http://schemas.openxmlformats.org/officeDocument/2006/relationships/hyperlink" Target="http://zh.wikipedia.org/wiki/%E5%B7%A6" TargetMode="External"/><Relationship Id="rId7" Type="http://schemas.openxmlformats.org/officeDocument/2006/relationships/hyperlink" Target="http://zh.wikipedia.org/wiki/%E9%80%86%E6%99%82%E9%87%9D" TargetMode="External"/><Relationship Id="rId12" Type="http://schemas.openxmlformats.org/officeDocument/2006/relationships/hyperlink" Target="http://zh.wikipedia.org/w/index.php?title=%E8%8C%85%E5%8E%9F%E4%BC%B8%E5%B9%B8&amp;action=edit&amp;redlink=1"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zh.wikipedia.org/wiki/%E6%97%8B%E8%BD%AC" TargetMode="External"/><Relationship Id="rId11" Type="http://schemas.openxmlformats.org/officeDocument/2006/relationships/hyperlink" Target="http://zh.wikipedia.org/wiki/%E5%8B%95%E7%95%AB" TargetMode="External"/><Relationship Id="rId5" Type="http://schemas.openxmlformats.org/officeDocument/2006/relationships/hyperlink" Target="http://zh.wikipedia.org/wiki/%E9%A1%BA%E6%97%B6%E9%92%88" TargetMode="External"/><Relationship Id="rId10" Type="http://schemas.openxmlformats.org/officeDocument/2006/relationships/hyperlink" Target="http://zh.wikipedia.org/wiki/%E8%A6%96%E9%8C%AF%E8%A6%BA" TargetMode="External"/><Relationship Id="rId4" Type="http://schemas.openxmlformats.org/officeDocument/2006/relationships/hyperlink" Target="http://zh.wikipedia.org/wiki/%E8%85%BF" TargetMode="External"/><Relationship Id="rId9" Type="http://schemas.openxmlformats.org/officeDocument/2006/relationships/hyperlink" Target="http://zh.wikipedia.org/wiki/%E7%9C%BC"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zh.wikipedia.org/wiki/%E4%BF%A1%E6%81%AF%E8%B5%84%E6%BA%90"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zh.wikipedia.org/w/index.php?title=%E6%95%B0%E6%8D%AE%E9%9B%86&amp;action=edit&amp;redlink=1" TargetMode="External"/><Relationship Id="rId5" Type="http://schemas.openxmlformats.org/officeDocument/2006/relationships/hyperlink" Target="http://zh.wikipedia.org/wiki/%E7%A7%91%E5%AD%A6%E5%8F%AF%E8%A7%86%E5%8C%96" TargetMode="External"/><Relationship Id="rId4" Type="http://schemas.openxmlformats.org/officeDocument/2006/relationships/hyperlink" Target="http://zh.wikipedia.org/wiki/%E5%8F%AF%E8%A7%86%E5%8C%9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F4D419B1-D693-2B4F-A7B2-2D17AB13E1D7}" type="slidenum">
              <a:rPr kumimoji="1" lang="zh-TW" altLang="en-US" smtClean="0"/>
              <a:pPr/>
              <a:t>2</a:t>
            </a:fld>
            <a:endParaRPr kumimoji="1" lang="zh-TW" altLang="en-US"/>
          </a:p>
        </p:txBody>
      </p:sp>
    </p:spTree>
    <p:extLst>
      <p:ext uri="{BB962C8B-B14F-4D97-AF65-F5344CB8AC3E}">
        <p14:creationId xmlns:p14="http://schemas.microsoft.com/office/powerpoint/2010/main" xmlns="" val="2382615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Form</a:t>
            </a:r>
            <a:r>
              <a:rPr lang="zh-TW" altLang="en-US" dirty="0" smtClean="0"/>
              <a:t> </a:t>
            </a:r>
            <a:r>
              <a:rPr lang="en-US" altLang="zh-TW" dirty="0" smtClean="0"/>
              <a:t>and</a:t>
            </a:r>
            <a:r>
              <a:rPr lang="zh-TW" altLang="en-US" dirty="0" smtClean="0"/>
              <a:t> </a:t>
            </a:r>
            <a:r>
              <a:rPr lang="en-US" altLang="zh-TW" dirty="0" smtClean="0"/>
              <a:t>function</a:t>
            </a:r>
            <a:endParaRPr lang="en-US" dirty="0"/>
          </a:p>
        </p:txBody>
      </p:sp>
      <p:sp>
        <p:nvSpPr>
          <p:cNvPr id="4" name="Slide Number Placeholder 3"/>
          <p:cNvSpPr>
            <a:spLocks noGrp="1"/>
          </p:cNvSpPr>
          <p:nvPr>
            <p:ph type="sldNum" sz="quarter" idx="10"/>
          </p:nvPr>
        </p:nvSpPr>
        <p:spPr/>
        <p:txBody>
          <a:bodyPr/>
          <a:lstStyle/>
          <a:p>
            <a:fld id="{74628D2C-B541-8D4E-9B78-249F3FAFAE94}" type="slidenum">
              <a:rPr lang="en-US" smtClean="0"/>
              <a:pPr/>
              <a:t>23</a:t>
            </a:fld>
            <a:endParaRPr lang="en-US"/>
          </a:p>
        </p:txBody>
      </p:sp>
    </p:spTree>
    <p:extLst>
      <p:ext uri="{BB962C8B-B14F-4D97-AF65-F5344CB8AC3E}">
        <p14:creationId xmlns:p14="http://schemas.microsoft.com/office/powerpoint/2010/main" xmlns="" val="2346388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無聊的數據</a:t>
            </a:r>
            <a:r>
              <a:rPr lang="en-US" sz="1200" kern="1200" dirty="0" smtClean="0">
                <a:solidFill>
                  <a:schemeClr val="tx1"/>
                </a:solidFill>
                <a:effectLst/>
                <a:latin typeface="+mn-lt"/>
                <a:ea typeface="+mn-ea"/>
                <a:cs typeface="+mn-cs"/>
              </a:rPr>
              <a:t>:</a:t>
            </a:r>
            <a:endParaRPr lang="zh-TW"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open data : </a:t>
            </a:r>
            <a:r>
              <a:rPr lang="zh-TW" altLang="en-US" sz="1200" kern="1200" dirty="0" smtClean="0">
                <a:solidFill>
                  <a:schemeClr val="tx1"/>
                </a:solidFill>
                <a:effectLst/>
                <a:latin typeface="+mn-lt"/>
                <a:ea typeface="+mn-ea"/>
                <a:cs typeface="+mn-cs"/>
              </a:rPr>
              <a:t>將數據化為統一的格式放在公開的平台上讓更多人使用，關鍵字： </a:t>
            </a:r>
            <a:r>
              <a:rPr lang="en-US" sz="1200" kern="1200" dirty="0" smtClean="0">
                <a:solidFill>
                  <a:schemeClr val="tx1"/>
                </a:solidFill>
                <a:effectLst/>
                <a:latin typeface="+mn-lt"/>
                <a:ea typeface="+mn-ea"/>
                <a:cs typeface="+mn-cs"/>
              </a:rPr>
              <a:t>government ,transparency, local, international, information.</a:t>
            </a:r>
            <a:endParaRPr lang="zh-TW" alt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data </a:t>
            </a:r>
            <a:r>
              <a:rPr lang="zh-TW" altLang="en-US" sz="1200" kern="1200" dirty="0" smtClean="0">
                <a:solidFill>
                  <a:schemeClr val="tx1"/>
                </a:solidFill>
                <a:effectLst/>
                <a:latin typeface="+mn-lt"/>
                <a:ea typeface="+mn-ea"/>
                <a:cs typeface="+mn-cs"/>
              </a:rPr>
              <a:t>與</a:t>
            </a:r>
            <a:r>
              <a:rPr lang="en-US" sz="1200" kern="1200" dirty="0" smtClean="0">
                <a:solidFill>
                  <a:schemeClr val="tx1"/>
                </a:solidFill>
                <a:effectLst/>
                <a:latin typeface="+mn-lt"/>
                <a:ea typeface="+mn-ea"/>
                <a:cs typeface="+mn-cs"/>
              </a:rPr>
              <a:t>information </a:t>
            </a:r>
            <a:r>
              <a:rPr lang="zh-TW" altLang="en-US" sz="1200" kern="1200" dirty="0" smtClean="0">
                <a:solidFill>
                  <a:schemeClr val="tx1"/>
                </a:solidFill>
                <a:effectLst/>
                <a:latin typeface="+mn-lt"/>
                <a:ea typeface="+mn-ea"/>
                <a:cs typeface="+mn-cs"/>
              </a:rPr>
              <a:t>間的差異是閱讀，民眾無法由一般數據讀取資料。</a:t>
            </a:r>
          </a:p>
          <a:p>
            <a:r>
              <a:rPr lang="en-US" sz="1200" kern="1200" dirty="0" smtClean="0">
                <a:solidFill>
                  <a:schemeClr val="tx1"/>
                </a:solidFill>
                <a:effectLst/>
                <a:latin typeface="+mn-lt"/>
                <a:ea typeface="+mn-ea"/>
                <a:cs typeface="+mn-cs"/>
              </a:rPr>
              <a:t> </a:t>
            </a:r>
            <a:endParaRPr lang="zh-TW" altLang="en-US"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藝術家、設計師、工程師得功能是翻譯，以自己不同的工具詮釋，可能有趣、有商機、漂亮且一目瞭然。</a:t>
            </a:r>
          </a:p>
          <a:p>
            <a:endParaRPr lang="en-US" dirty="0"/>
          </a:p>
        </p:txBody>
      </p:sp>
      <p:sp>
        <p:nvSpPr>
          <p:cNvPr id="4" name="Slide Number Placeholder 3"/>
          <p:cNvSpPr>
            <a:spLocks noGrp="1"/>
          </p:cNvSpPr>
          <p:nvPr>
            <p:ph type="sldNum" sz="quarter" idx="10"/>
          </p:nvPr>
        </p:nvSpPr>
        <p:spPr/>
        <p:txBody>
          <a:bodyPr/>
          <a:lstStyle/>
          <a:p>
            <a:fld id="{74628D2C-B541-8D4E-9B78-249F3FAFAE94}" type="slidenum">
              <a:rPr lang="en-US" smtClean="0"/>
              <a:pPr/>
              <a:t>25</a:t>
            </a:fld>
            <a:endParaRPr lang="en-US"/>
          </a:p>
        </p:txBody>
      </p:sp>
    </p:spTree>
    <p:extLst>
      <p:ext uri="{BB962C8B-B14F-4D97-AF65-F5344CB8AC3E}">
        <p14:creationId xmlns:p14="http://schemas.microsoft.com/office/powerpoint/2010/main" xmlns="" val="360220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data </a:t>
            </a:r>
            <a:r>
              <a:rPr lang="zh-TW" altLang="en-US" sz="1200" kern="1200" dirty="0" smtClean="0">
                <a:solidFill>
                  <a:schemeClr val="tx1"/>
                </a:solidFill>
                <a:effectLst/>
                <a:latin typeface="+mn-lt"/>
                <a:ea typeface="+mn-ea"/>
                <a:cs typeface="+mn-cs"/>
              </a:rPr>
              <a:t>與</a:t>
            </a:r>
            <a:r>
              <a:rPr lang="en-US" sz="1200" kern="1200" dirty="0" smtClean="0">
                <a:solidFill>
                  <a:schemeClr val="tx1"/>
                </a:solidFill>
                <a:effectLst/>
                <a:latin typeface="+mn-lt"/>
                <a:ea typeface="+mn-ea"/>
                <a:cs typeface="+mn-cs"/>
              </a:rPr>
              <a:t>information </a:t>
            </a:r>
            <a:r>
              <a:rPr lang="zh-TW" altLang="en-US" sz="1200" kern="1200" dirty="0" smtClean="0">
                <a:solidFill>
                  <a:schemeClr val="tx1"/>
                </a:solidFill>
                <a:effectLst/>
                <a:latin typeface="+mn-lt"/>
                <a:ea typeface="+mn-ea"/>
                <a:cs typeface="+mn-cs"/>
              </a:rPr>
              <a:t>間的差異是閱讀，民眾無法由一般數據讀取資料。</a:t>
            </a:r>
          </a:p>
          <a:p>
            <a:r>
              <a:rPr lang="en-US" sz="1200" kern="1200" dirty="0" smtClean="0">
                <a:solidFill>
                  <a:schemeClr val="tx1"/>
                </a:solidFill>
                <a:effectLst/>
                <a:latin typeface="+mn-lt"/>
                <a:ea typeface="+mn-ea"/>
                <a:cs typeface="+mn-cs"/>
              </a:rPr>
              <a:t> </a:t>
            </a:r>
            <a:endParaRPr lang="zh-TW" altLang="en-US"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藝術家、設計師、工程師得功能是翻譯，以自己不同的工具詮釋，可能有趣、有商機、漂亮且一目瞭然。</a:t>
            </a:r>
          </a:p>
        </p:txBody>
      </p:sp>
      <p:sp>
        <p:nvSpPr>
          <p:cNvPr id="4" name="Slide Number Placeholder 3"/>
          <p:cNvSpPr>
            <a:spLocks noGrp="1"/>
          </p:cNvSpPr>
          <p:nvPr>
            <p:ph type="sldNum" sz="quarter" idx="10"/>
          </p:nvPr>
        </p:nvSpPr>
        <p:spPr/>
        <p:txBody>
          <a:bodyPr/>
          <a:lstStyle/>
          <a:p>
            <a:fld id="{74628D2C-B541-8D4E-9B78-249F3FAFAE94}" type="slidenum">
              <a:rPr lang="en-US" smtClean="0"/>
              <a:pPr/>
              <a:t>26</a:t>
            </a:fld>
            <a:endParaRPr lang="en-US"/>
          </a:p>
        </p:txBody>
      </p:sp>
    </p:spTree>
    <p:extLst>
      <p:ext uri="{BB962C8B-B14F-4D97-AF65-F5344CB8AC3E}">
        <p14:creationId xmlns:p14="http://schemas.microsoft.com/office/powerpoint/2010/main" xmlns="" val="4123051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zh-TW" altLang="en-US"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藝術家、設計師、工程師得功能是翻譯，以自己不同的工具詮釋，可能有趣、有商機、漂亮且一目瞭然。</a:t>
            </a:r>
          </a:p>
        </p:txBody>
      </p:sp>
      <p:sp>
        <p:nvSpPr>
          <p:cNvPr id="4" name="Slide Number Placeholder 3"/>
          <p:cNvSpPr>
            <a:spLocks noGrp="1"/>
          </p:cNvSpPr>
          <p:nvPr>
            <p:ph type="sldNum" sz="quarter" idx="10"/>
          </p:nvPr>
        </p:nvSpPr>
        <p:spPr/>
        <p:txBody>
          <a:bodyPr/>
          <a:lstStyle/>
          <a:p>
            <a:fld id="{74628D2C-B541-8D4E-9B78-249F3FAFAE94}" type="slidenum">
              <a:rPr lang="en-US" smtClean="0"/>
              <a:pPr/>
              <a:t>27</a:t>
            </a:fld>
            <a:endParaRPr lang="en-US"/>
          </a:p>
        </p:txBody>
      </p:sp>
    </p:spTree>
    <p:extLst>
      <p:ext uri="{BB962C8B-B14F-4D97-AF65-F5344CB8AC3E}">
        <p14:creationId xmlns:p14="http://schemas.microsoft.com/office/powerpoint/2010/main" xmlns="" val="4123051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28D2C-B541-8D4E-9B78-249F3FAFAE94}" type="slidenum">
              <a:rPr lang="en-US" smtClean="0"/>
              <a:pPr/>
              <a:t>28</a:t>
            </a:fld>
            <a:endParaRPr lang="en-US"/>
          </a:p>
        </p:txBody>
      </p:sp>
    </p:spTree>
    <p:extLst>
      <p:ext uri="{BB962C8B-B14F-4D97-AF65-F5344CB8AC3E}">
        <p14:creationId xmlns:p14="http://schemas.microsoft.com/office/powerpoint/2010/main" xmlns="" val="1323001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28D2C-B541-8D4E-9B78-249F3FAFAE94}" type="slidenum">
              <a:rPr lang="en-US" smtClean="0"/>
              <a:pPr/>
              <a:t>35</a:t>
            </a:fld>
            <a:endParaRPr lang="en-US"/>
          </a:p>
        </p:txBody>
      </p:sp>
    </p:spTree>
    <p:extLst>
      <p:ext uri="{BB962C8B-B14F-4D97-AF65-F5344CB8AC3E}">
        <p14:creationId xmlns:p14="http://schemas.microsoft.com/office/powerpoint/2010/main" xmlns="" val="4082476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28D2C-B541-8D4E-9B78-249F3FAFAE94}" type="slidenum">
              <a:rPr lang="en-US" smtClean="0"/>
              <a:pPr/>
              <a:t>36</a:t>
            </a:fld>
            <a:endParaRPr lang="en-US"/>
          </a:p>
        </p:txBody>
      </p:sp>
    </p:spTree>
    <p:extLst>
      <p:ext uri="{BB962C8B-B14F-4D97-AF65-F5344CB8AC3E}">
        <p14:creationId xmlns:p14="http://schemas.microsoft.com/office/powerpoint/2010/main" xmlns="" val="4219482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smtClean="0"/>
              <a:t>Design</a:t>
            </a:r>
            <a:r>
              <a:rPr lang="zh-TW" altLang="en-US" dirty="0" smtClean="0"/>
              <a:t> </a:t>
            </a:r>
            <a:r>
              <a:rPr lang="en-US" altLang="zh-TW" dirty="0" smtClean="0"/>
              <a:t>with</a:t>
            </a:r>
            <a:r>
              <a:rPr lang="zh-TW" altLang="en-US" dirty="0" smtClean="0"/>
              <a:t> </a:t>
            </a:r>
            <a:r>
              <a:rPr lang="en-US" altLang="zh-TW" dirty="0" smtClean="0"/>
              <a:t>purpose,</a:t>
            </a:r>
            <a:r>
              <a:rPr lang="zh-TW" altLang="en-US" dirty="0" smtClean="0"/>
              <a:t> </a:t>
            </a:r>
            <a:r>
              <a:rPr lang="en-US" altLang="zh-TW" dirty="0" smtClean="0"/>
              <a:t>consider</a:t>
            </a:r>
            <a:r>
              <a:rPr lang="zh-TW" altLang="en-US" dirty="0" smtClean="0"/>
              <a:t> </a:t>
            </a:r>
            <a:r>
              <a:rPr lang="en-US" altLang="zh-TW" dirty="0" smtClean="0"/>
              <a:t>audience,</a:t>
            </a:r>
            <a:r>
              <a:rPr lang="zh-TW" altLang="en-US" dirty="0" smtClean="0"/>
              <a:t> </a:t>
            </a:r>
            <a:r>
              <a:rPr lang="en-US" altLang="zh-TW" dirty="0" smtClean="0"/>
              <a:t>readable,</a:t>
            </a:r>
            <a:r>
              <a:rPr lang="zh-TW" altLang="en-US" dirty="0" smtClean="0"/>
              <a:t> </a:t>
            </a:r>
            <a:r>
              <a:rPr lang="en-US" altLang="zh-TW" dirty="0" smtClean="0"/>
              <a:t>appropriate</a:t>
            </a:r>
            <a:r>
              <a:rPr lang="zh-TW" altLang="en-US" dirty="0" smtClean="0"/>
              <a:t> </a:t>
            </a:r>
            <a:r>
              <a:rPr lang="en-US" altLang="zh-TW" dirty="0" smtClean="0"/>
              <a:t>size</a:t>
            </a:r>
            <a:r>
              <a:rPr lang="zh-TW" altLang="en-US" dirty="0" smtClean="0"/>
              <a:t> </a:t>
            </a:r>
            <a:r>
              <a:rPr lang="en-US" altLang="zh-TW" dirty="0" smtClean="0"/>
              <a:t>shape</a:t>
            </a:r>
            <a:r>
              <a:rPr lang="zh-TW" altLang="en-US" dirty="0" smtClean="0"/>
              <a:t> </a:t>
            </a:r>
            <a:r>
              <a:rPr lang="en-US" altLang="zh-TW" dirty="0" smtClean="0"/>
              <a:t>color</a:t>
            </a:r>
            <a:r>
              <a:rPr lang="zh-TW" altLang="en-US" dirty="0" smtClean="0"/>
              <a:t> </a:t>
            </a:r>
            <a:r>
              <a:rPr lang="en-US" altLang="zh-TW" dirty="0" smtClean="0"/>
              <a:t>to</a:t>
            </a:r>
            <a:r>
              <a:rPr lang="zh-TW" altLang="en-US" dirty="0" smtClean="0"/>
              <a:t> </a:t>
            </a:r>
            <a:r>
              <a:rPr lang="en-US" altLang="zh-TW" dirty="0" smtClean="0"/>
              <a:t>tell</a:t>
            </a:r>
            <a:r>
              <a:rPr lang="zh-TW" altLang="en-US" dirty="0" smtClean="0"/>
              <a:t> </a:t>
            </a:r>
            <a:r>
              <a:rPr lang="en-US" altLang="zh-TW" dirty="0" smtClean="0"/>
              <a:t>a</a:t>
            </a:r>
            <a:r>
              <a:rPr lang="zh-TW" altLang="en-US" dirty="0" smtClean="0"/>
              <a:t> </a:t>
            </a:r>
            <a:r>
              <a:rPr lang="en-US" altLang="zh-TW" dirty="0" smtClean="0"/>
              <a:t>clear</a:t>
            </a:r>
            <a:r>
              <a:rPr lang="zh-TW" altLang="en-US" dirty="0" smtClean="0"/>
              <a:t> </a:t>
            </a:r>
            <a:r>
              <a:rPr lang="en-US" altLang="zh-TW" dirty="0" smtClean="0"/>
              <a:t>and</a:t>
            </a:r>
            <a:r>
              <a:rPr lang="zh-TW" altLang="en-US" dirty="0" smtClean="0"/>
              <a:t> </a:t>
            </a:r>
            <a:r>
              <a:rPr lang="en-US" altLang="zh-TW" dirty="0" smtClean="0"/>
              <a:t>interesting</a:t>
            </a:r>
            <a:r>
              <a:rPr lang="zh-TW" altLang="en-US" dirty="0" smtClean="0"/>
              <a:t> </a:t>
            </a:r>
            <a:r>
              <a:rPr lang="en-US" altLang="zh-TW" dirty="0" smtClean="0"/>
              <a:t>story</a:t>
            </a:r>
            <a:endParaRPr lang="en-US" dirty="0"/>
          </a:p>
        </p:txBody>
      </p:sp>
      <p:sp>
        <p:nvSpPr>
          <p:cNvPr id="4" name="Slide Number Placeholder 3"/>
          <p:cNvSpPr>
            <a:spLocks noGrp="1"/>
          </p:cNvSpPr>
          <p:nvPr>
            <p:ph type="sldNum" sz="quarter" idx="10"/>
          </p:nvPr>
        </p:nvSpPr>
        <p:spPr/>
        <p:txBody>
          <a:bodyPr/>
          <a:lstStyle/>
          <a:p>
            <a:fld id="{74628D2C-B541-8D4E-9B78-249F3FAFAE94}" type="slidenum">
              <a:rPr lang="en-US" smtClean="0"/>
              <a:pPr/>
              <a:t>38</a:t>
            </a:fld>
            <a:endParaRPr lang="en-US"/>
          </a:p>
        </p:txBody>
      </p:sp>
    </p:spTree>
    <p:extLst>
      <p:ext uri="{BB962C8B-B14F-4D97-AF65-F5344CB8AC3E}">
        <p14:creationId xmlns:p14="http://schemas.microsoft.com/office/powerpoint/2010/main" xmlns="" val="2880259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latin typeface="+mn-lt"/>
                <a:ea typeface="+mn-ea"/>
                <a:cs typeface="+mn-cs"/>
              </a:rPr>
              <a:t>可以認為，信息可視化這條術語囊括了</a:t>
            </a:r>
            <a:r>
              <a:rPr lang="zh-TW" altLang="en-US" sz="1200" kern="1200" dirty="0" smtClean="0">
                <a:solidFill>
                  <a:schemeClr val="tx1"/>
                </a:solidFill>
                <a:latin typeface="+mn-lt"/>
                <a:ea typeface="+mn-ea"/>
                <a:cs typeface="+mn-cs"/>
                <a:hlinkClick r:id="rId3"/>
              </a:rPr>
              <a:t>數據可視化、信息圖形、</a:t>
            </a:r>
            <a:r>
              <a:rPr lang="zh-TW" altLang="en-US" sz="1200" kern="1200" dirty="0" smtClean="0">
                <a:solidFill>
                  <a:schemeClr val="tx1"/>
                </a:solidFill>
                <a:latin typeface="+mn-lt"/>
                <a:ea typeface="+mn-ea"/>
                <a:cs typeface="+mn-cs"/>
                <a:hlinkClick r:id="rId4"/>
              </a:rPr>
              <a:t>知識可視化、</a:t>
            </a:r>
            <a:r>
              <a:rPr lang="zh-TW" altLang="en-US" sz="1200" kern="1200" dirty="0" smtClean="0">
                <a:solidFill>
                  <a:schemeClr val="tx1"/>
                </a:solidFill>
                <a:latin typeface="+mn-lt"/>
                <a:ea typeface="+mn-ea"/>
                <a:cs typeface="+mn-cs"/>
                <a:hlinkClick r:id="rId5"/>
              </a:rPr>
              <a:t>科學可視化以及視覺設計方面的所有發展與進步。在這種層次上，如果加以充分適當的組織整理，任何事物都是一類</a:t>
            </a:r>
            <a:r>
              <a:rPr lang="zh-TW" altLang="en-US" sz="1200" kern="1200" dirty="0" smtClean="0">
                <a:solidFill>
                  <a:schemeClr val="tx1"/>
                </a:solidFill>
                <a:latin typeface="+mn-lt"/>
                <a:ea typeface="+mn-ea"/>
                <a:cs typeface="+mn-cs"/>
                <a:hlinkClick r:id="rId6"/>
              </a:rPr>
              <a:t>信息：表格、圖形、地圖，甚至包括文本在內，無論其是靜態的還是動態的，都將為我們提供某種方式或手段，從而讓我們能夠洞察其中的究竟，找出問題的答案，發現形形色色的關係，或許還能讓我們理解在其他形式的情況下不易發覺的事情。不過，如今在科學技術研究領域，信息可視化這</a:t>
            </a:r>
            <a:r>
              <a:rPr lang="en-US" altLang="zh-TW" sz="1200" kern="1200" dirty="0" smtClean="0">
                <a:solidFill>
                  <a:schemeClr val="tx1"/>
                </a:solidFill>
                <a:latin typeface="+mn-lt"/>
                <a:ea typeface="+mn-ea"/>
                <a:cs typeface="+mn-cs"/>
                <a:hlinkClick r:id="rId6"/>
              </a:rPr>
              <a:t>�</a:t>
            </a:r>
            <a:r>
              <a:rPr lang="zh-TW" altLang="en-US" sz="1200" kern="1200" dirty="0" smtClean="0">
                <a:solidFill>
                  <a:schemeClr val="tx1"/>
                </a:solidFill>
                <a:latin typeface="+mn-lt"/>
                <a:ea typeface="+mn-ea"/>
                <a:cs typeface="+mn-cs"/>
                <a:hlinkClick r:id="rId6"/>
              </a:rPr>
              <a:t>瓥</a:t>
            </a:r>
            <a:r>
              <a:rPr lang="en-US" altLang="zh-TW" sz="1200" kern="1200" dirty="0" smtClean="0">
                <a:solidFill>
                  <a:schemeClr val="tx1"/>
                </a:solidFill>
                <a:latin typeface="+mn-lt"/>
                <a:ea typeface="+mn-ea"/>
                <a:cs typeface="+mn-cs"/>
                <a:hlinkClick r:id="rId6"/>
              </a:rPr>
              <a:t>N</a:t>
            </a:r>
            <a:r>
              <a:rPr lang="zh-TW" altLang="en-US" sz="1200" kern="1200" dirty="0" smtClean="0">
                <a:solidFill>
                  <a:schemeClr val="tx1"/>
                </a:solidFill>
                <a:latin typeface="+mn-lt"/>
                <a:ea typeface="+mn-ea"/>
                <a:cs typeface="+mn-cs"/>
                <a:hlinkClick r:id="rId6"/>
              </a:rPr>
              <a:t>語則一般適用於大規模非數字型信息資源的可視化表達</a:t>
            </a:r>
            <a:r>
              <a:rPr lang="en-US" altLang="zh-TW" sz="1200" kern="1200" dirty="0" smtClean="0">
                <a:solidFill>
                  <a:schemeClr val="tx1"/>
                </a:solidFill>
                <a:latin typeface="+mn-lt"/>
                <a:ea typeface="+mn-ea"/>
                <a:cs typeface="+mn-cs"/>
                <a:hlinkClick r:id="rId6"/>
              </a:rPr>
              <a:t>[6]</a:t>
            </a:r>
            <a:r>
              <a:rPr lang="zh-TW" altLang="en-US" sz="1200" kern="1200" dirty="0" smtClean="0">
                <a:solidFill>
                  <a:schemeClr val="tx1"/>
                </a:solidFill>
                <a:latin typeface="+mn-lt"/>
                <a:ea typeface="+mn-ea"/>
                <a:cs typeface="+mn-cs"/>
                <a:hlinkClick r:id="rId6"/>
              </a:rPr>
              <a:t>。</a:t>
            </a:r>
          </a:p>
          <a:p>
            <a:r>
              <a:rPr lang="zh-TW" altLang="en-US" sz="1200" kern="1200" dirty="0" smtClean="0">
                <a:solidFill>
                  <a:schemeClr val="tx1"/>
                </a:solidFill>
                <a:latin typeface="+mn-lt"/>
                <a:ea typeface="+mn-ea"/>
                <a:cs typeface="+mn-cs"/>
              </a:rPr>
              <a:t>信息可視化致力於創建那些以直觀方式傳達</a:t>
            </a:r>
            <a:r>
              <a:rPr lang="zh-TW" altLang="en-US" sz="1200" kern="1200" dirty="0" smtClean="0">
                <a:solidFill>
                  <a:schemeClr val="tx1"/>
                </a:solidFill>
                <a:latin typeface="+mn-lt"/>
                <a:ea typeface="+mn-ea"/>
                <a:cs typeface="+mn-cs"/>
                <a:hlinkClick r:id="rId7"/>
              </a:rPr>
              <a:t>抽象信息的手段和方法。可視化的表達形式與交互技術則是利用人類</a:t>
            </a:r>
            <a:r>
              <a:rPr lang="zh-TW" altLang="en-US" sz="1200" kern="1200" dirty="0" smtClean="0">
                <a:solidFill>
                  <a:schemeClr val="tx1"/>
                </a:solidFill>
                <a:latin typeface="+mn-lt"/>
                <a:ea typeface="+mn-ea"/>
                <a:cs typeface="+mn-cs"/>
                <a:hlinkClick r:id="rId8"/>
              </a:rPr>
              <a:t>眼睛通往心靈深處的廣闊頻寬優勢，使得用戶能夠目睹、探索以至立即理解大量的信息</a:t>
            </a:r>
            <a:r>
              <a:rPr lang="en-US" altLang="zh-TW" sz="1200" kern="1200" dirty="0" smtClean="0">
                <a:solidFill>
                  <a:schemeClr val="tx1"/>
                </a:solidFill>
                <a:latin typeface="+mn-lt"/>
                <a:ea typeface="+mn-ea"/>
                <a:cs typeface="+mn-cs"/>
                <a:hlinkClick r:id="rId8"/>
              </a:rPr>
              <a:t>[7]</a:t>
            </a:r>
            <a:r>
              <a:rPr lang="zh-TW" altLang="en-US" sz="1200" kern="1200" dirty="0" smtClean="0">
                <a:solidFill>
                  <a:schemeClr val="tx1"/>
                </a:solidFill>
                <a:latin typeface="+mn-lt"/>
                <a:ea typeface="+mn-ea"/>
                <a:cs typeface="+mn-cs"/>
                <a:hlinkClick r:id="rId8"/>
              </a:rPr>
              <a:t>。</a:t>
            </a:r>
            <a:endParaRPr kumimoji="1" lang="zh-TW" altLang="en-US" dirty="0"/>
          </a:p>
        </p:txBody>
      </p:sp>
      <p:sp>
        <p:nvSpPr>
          <p:cNvPr id="4" name="投影片編號版面配置區 3"/>
          <p:cNvSpPr>
            <a:spLocks noGrp="1"/>
          </p:cNvSpPr>
          <p:nvPr>
            <p:ph type="sldNum" sz="quarter" idx="10"/>
          </p:nvPr>
        </p:nvSpPr>
        <p:spPr/>
        <p:txBody>
          <a:bodyPr/>
          <a:lstStyle/>
          <a:p>
            <a:fld id="{F4D419B1-D693-2B4F-A7B2-2D17AB13E1D7}" type="slidenum">
              <a:rPr kumimoji="1" lang="zh-TW" altLang="en-US" smtClean="0"/>
              <a:pPr/>
              <a:t>3</a:t>
            </a:fld>
            <a:endParaRPr kumimoji="1" lang="zh-TW" altLang="en-US"/>
          </a:p>
        </p:txBody>
      </p:sp>
    </p:spTree>
    <p:extLst>
      <p:ext uri="{BB962C8B-B14F-4D97-AF65-F5344CB8AC3E}">
        <p14:creationId xmlns:p14="http://schemas.microsoft.com/office/powerpoint/2010/main" xmlns="" val="318500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latin typeface="+mn-lt"/>
                <a:ea typeface="+mn-ea"/>
                <a:cs typeface="+mn-cs"/>
                <a:hlinkClick r:id="rId3"/>
              </a:rPr>
              <a:t>科學可視化處理的是那些具有天然</a:t>
            </a:r>
            <a:r>
              <a:rPr lang="zh-TW" altLang="en-US" sz="1200" kern="1200" dirty="0" smtClean="0">
                <a:solidFill>
                  <a:schemeClr val="tx1"/>
                </a:solidFill>
                <a:latin typeface="+mn-lt"/>
                <a:ea typeface="+mn-ea"/>
                <a:cs typeface="+mn-cs"/>
                <a:hlinkClick r:id="rId4"/>
              </a:rPr>
              <a:t>幾何結構的數據（比如，</a:t>
            </a:r>
            <a:r>
              <a:rPr lang="en-US" altLang="zh-TW" sz="1200" kern="1200" dirty="0" smtClean="0">
                <a:solidFill>
                  <a:schemeClr val="tx1"/>
                </a:solidFill>
                <a:latin typeface="+mn-lt"/>
                <a:ea typeface="+mn-ea"/>
                <a:cs typeface="+mn-cs"/>
                <a:hlinkClick r:id="rId5"/>
              </a:rPr>
              <a:t>MRI</a:t>
            </a:r>
            <a:r>
              <a:rPr lang="zh-TW" altLang="en-US" sz="1200" kern="1200" dirty="0" smtClean="0">
                <a:solidFill>
                  <a:schemeClr val="tx1"/>
                </a:solidFill>
                <a:latin typeface="+mn-lt"/>
                <a:ea typeface="+mn-ea"/>
                <a:cs typeface="+mn-cs"/>
                <a:hlinkClick r:id="rId5"/>
              </a:rPr>
              <a:t>數據、氣流）。</a:t>
            </a:r>
          </a:p>
          <a:p>
            <a:r>
              <a:rPr lang="zh-TW" altLang="en-US" sz="1200" kern="1200" dirty="0" smtClean="0">
                <a:solidFill>
                  <a:schemeClr val="tx1"/>
                </a:solidFill>
                <a:latin typeface="+mn-lt"/>
                <a:ea typeface="+mn-ea"/>
                <a:cs typeface="+mn-cs"/>
              </a:rPr>
              <a:t>信息可視化處理的是抽象</a:t>
            </a:r>
            <a:r>
              <a:rPr lang="zh-TW" altLang="en-US" sz="1200" kern="1200" dirty="0" smtClean="0">
                <a:solidFill>
                  <a:schemeClr val="tx1"/>
                </a:solidFill>
                <a:latin typeface="+mn-lt"/>
                <a:ea typeface="+mn-ea"/>
                <a:cs typeface="+mn-cs"/>
                <a:hlinkClick r:id="rId6"/>
              </a:rPr>
              <a:t>資料結構，如樹狀結構或圖形。</a:t>
            </a:r>
          </a:p>
          <a:p>
            <a:r>
              <a:rPr lang="zh-TW" altLang="en-US" sz="1200" kern="1200" dirty="0" smtClean="0">
                <a:solidFill>
                  <a:schemeClr val="tx1"/>
                </a:solidFill>
                <a:latin typeface="+mn-lt"/>
                <a:ea typeface="+mn-ea"/>
                <a:cs typeface="+mn-cs"/>
              </a:rPr>
              <a:t>可視化分析論尤其關注的是</a:t>
            </a:r>
            <a:r>
              <a:rPr lang="zh-TW" altLang="en-US" sz="1200" kern="1200" dirty="0" smtClean="0">
                <a:solidFill>
                  <a:schemeClr val="tx1"/>
                </a:solidFill>
                <a:latin typeface="+mn-lt"/>
                <a:ea typeface="+mn-ea"/>
                <a:cs typeface="+mn-cs"/>
                <a:hlinkClick r:id="rId7"/>
              </a:rPr>
              <a:t>意會和</a:t>
            </a:r>
            <a:r>
              <a:rPr lang="zh-TW" altLang="en-US" sz="1200" kern="1200" dirty="0" smtClean="0">
                <a:solidFill>
                  <a:schemeClr val="tx1"/>
                </a:solidFill>
                <a:latin typeface="+mn-lt"/>
                <a:ea typeface="+mn-ea"/>
                <a:cs typeface="+mn-cs"/>
                <a:hlinkClick r:id="rId8"/>
              </a:rPr>
              <a:t>推理</a:t>
            </a:r>
            <a:r>
              <a:rPr lang="en-US" altLang="zh-TW" sz="1200" kern="1200" dirty="0" smtClean="0">
                <a:solidFill>
                  <a:schemeClr val="tx1"/>
                </a:solidFill>
                <a:latin typeface="+mn-lt"/>
                <a:ea typeface="+mn-ea"/>
                <a:cs typeface="+mn-cs"/>
                <a:hlinkClick r:id="rId8"/>
              </a:rPr>
              <a:t>[9]</a:t>
            </a:r>
            <a:r>
              <a:rPr lang="zh-TW" altLang="en-US" sz="1200" kern="1200" dirty="0" smtClean="0">
                <a:solidFill>
                  <a:schemeClr val="tx1"/>
                </a:solidFill>
                <a:latin typeface="+mn-lt"/>
                <a:ea typeface="+mn-ea"/>
                <a:cs typeface="+mn-cs"/>
                <a:hlinkClick r:id="rId8"/>
              </a:rPr>
              <a:t>。</a:t>
            </a:r>
            <a:endParaRPr kumimoji="1" lang="zh-TW" altLang="en-US" dirty="0"/>
          </a:p>
        </p:txBody>
      </p:sp>
      <p:sp>
        <p:nvSpPr>
          <p:cNvPr id="4" name="投影片編號版面配置區 3"/>
          <p:cNvSpPr>
            <a:spLocks noGrp="1"/>
          </p:cNvSpPr>
          <p:nvPr>
            <p:ph type="sldNum" sz="quarter" idx="10"/>
          </p:nvPr>
        </p:nvSpPr>
        <p:spPr/>
        <p:txBody>
          <a:bodyPr/>
          <a:lstStyle/>
          <a:p>
            <a:fld id="{F4D419B1-D693-2B4F-A7B2-2D17AB13E1D7}" type="slidenum">
              <a:rPr kumimoji="1" lang="zh-TW" altLang="en-US" smtClean="0"/>
              <a:pPr/>
              <a:t>4</a:t>
            </a:fld>
            <a:endParaRPr kumimoji="1" lang="zh-TW" altLang="en-US"/>
          </a:p>
        </p:txBody>
      </p:sp>
    </p:spTree>
    <p:extLst>
      <p:ext uri="{BB962C8B-B14F-4D97-AF65-F5344CB8AC3E}">
        <p14:creationId xmlns:p14="http://schemas.microsoft.com/office/powerpoint/2010/main" xmlns="" val="361686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zh-TW" sz="1200" dirty="0" smtClean="0"/>
              <a:t>『</a:t>
            </a:r>
            <a:r>
              <a:rPr lang="zh-TW" altLang="en-US" sz="1200" dirty="0" smtClean="0"/>
              <a:t>科學工作者需要數位的一種替代形式。無論是現在還是未來，影像的運用在技術上都是現實可行的，並將成為知識的一個必備前提。</a:t>
            </a:r>
            <a:endParaRPr lang="en-US" altLang="zh-TW" sz="1200" dirty="0" smtClean="0"/>
          </a:p>
          <a:p>
            <a:endParaRPr kumimoji="1" lang="zh-TW" altLang="en-US" dirty="0"/>
          </a:p>
        </p:txBody>
      </p:sp>
      <p:sp>
        <p:nvSpPr>
          <p:cNvPr id="4" name="投影片編號版面配置區 3"/>
          <p:cNvSpPr>
            <a:spLocks noGrp="1"/>
          </p:cNvSpPr>
          <p:nvPr>
            <p:ph type="sldNum" sz="quarter" idx="10"/>
          </p:nvPr>
        </p:nvSpPr>
        <p:spPr/>
        <p:txBody>
          <a:bodyPr/>
          <a:lstStyle/>
          <a:p>
            <a:fld id="{F4D419B1-D693-2B4F-A7B2-2D17AB13E1D7}" type="slidenum">
              <a:rPr kumimoji="1" lang="zh-TW" altLang="en-US" smtClean="0"/>
              <a:pPr/>
              <a:t>8</a:t>
            </a:fld>
            <a:endParaRPr kumimoji="1" lang="zh-TW" altLang="en-US"/>
          </a:p>
        </p:txBody>
      </p:sp>
    </p:spTree>
    <p:extLst>
      <p:ext uri="{BB962C8B-B14F-4D97-AF65-F5344CB8AC3E}">
        <p14:creationId xmlns:p14="http://schemas.microsoft.com/office/powerpoint/2010/main" xmlns="" val="125838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Hant" dirty="0" smtClean="0"/>
          </a:p>
          <a:p>
            <a:pPr marL="0" indent="0">
              <a:buNone/>
            </a:pPr>
            <a:r>
              <a:rPr lang="zh-Hant" altLang="en-US" sz="1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hlinkClick r:id="rId3"/>
              </a:rPr>
              <a:t>左</a:t>
            </a:r>
            <a:r>
              <a:rPr lang="zh-Hant" altLang="en-US" sz="1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hlinkClick r:id="rId4"/>
              </a:rPr>
              <a:t>腿碰觸地面，右腿抬高，以</a:t>
            </a:r>
            <a:r>
              <a:rPr lang="zh-Hant" altLang="en-US" sz="1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hlinkClick r:id="rId5"/>
              </a:rPr>
              <a:t>順時針不斷地</a:t>
            </a:r>
            <a:r>
              <a:rPr lang="zh-Hant" altLang="en-US" sz="1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hlinkClick r:id="rId6"/>
              </a:rPr>
              <a:t>旋轉；或右腿碰觸地面，左腿抬高，以</a:t>
            </a:r>
            <a:r>
              <a:rPr lang="zh-Hant" altLang="en-US" sz="1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hlinkClick r:id="rId7"/>
              </a:rPr>
              <a:t>逆時針不斷地旋轉；也有人會看到旋轉方向突然改變。據稱這是</a:t>
            </a:r>
            <a:r>
              <a:rPr lang="zh-Hant" altLang="en-US" sz="1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hlinkClick r:id="rId8"/>
              </a:rPr>
              <a:t>人</a:t>
            </a:r>
            <a:r>
              <a:rPr lang="zh-Hant" altLang="en-US" sz="1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hlinkClick r:id="rId9"/>
              </a:rPr>
              <a:t>眼</a:t>
            </a:r>
            <a:r>
              <a:rPr lang="zh-Hant" altLang="en-US" sz="1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hlinkClick r:id="rId10"/>
              </a:rPr>
              <a:t>視錯覺的效果所呈現的。該</a:t>
            </a:r>
            <a:r>
              <a:rPr lang="zh-Hant" altLang="en-US" sz="1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hlinkClick r:id="rId11"/>
              </a:rPr>
              <a:t>動畫的設計者是</a:t>
            </a:r>
            <a:r>
              <a:rPr lang="zh-Hant" altLang="en-US" sz="1200" b="1" u="sng"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hlinkClick r:id="rId12"/>
              </a:rPr>
              <a:t>茅原伸幸</a:t>
            </a:r>
            <a:endParaRPr kumimoji="1" lang="en-US" altLang="zh-Hant" sz="1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endParaRPr kumimoji="1" lang="zh-TW" altLang="en-US" dirty="0"/>
          </a:p>
        </p:txBody>
      </p:sp>
      <p:sp>
        <p:nvSpPr>
          <p:cNvPr id="4" name="投影片編號版面配置區 3"/>
          <p:cNvSpPr>
            <a:spLocks noGrp="1"/>
          </p:cNvSpPr>
          <p:nvPr>
            <p:ph type="sldNum" sz="quarter" idx="10"/>
          </p:nvPr>
        </p:nvSpPr>
        <p:spPr/>
        <p:txBody>
          <a:bodyPr/>
          <a:lstStyle/>
          <a:p>
            <a:fld id="{F4D419B1-D693-2B4F-A7B2-2D17AB13E1D7}" type="slidenum">
              <a:rPr kumimoji="1" lang="zh-TW" altLang="en-US" smtClean="0"/>
              <a:pPr/>
              <a:t>12</a:t>
            </a:fld>
            <a:endParaRPr kumimoji="1" lang="zh-TW" altLang="en-US"/>
          </a:p>
        </p:txBody>
      </p:sp>
    </p:spTree>
    <p:extLst>
      <p:ext uri="{BB962C8B-B14F-4D97-AF65-F5344CB8AC3E}">
        <p14:creationId xmlns:p14="http://schemas.microsoft.com/office/powerpoint/2010/main" xmlns="" val="3985287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是一個跨學科領域，旨在研究大規模非數值型</a:t>
            </a:r>
            <a:endParaRPr lang="en-US" altLang="zh-TW" dirty="0" smtClean="0"/>
          </a:p>
          <a:p>
            <a:r>
              <a:rPr lang="zh-TW" alt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rPr>
              <a:t>信息資源的</a:t>
            </a:r>
            <a:r>
              <a:rPr lang="zh-TW" alt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4"/>
              </a:rPr>
              <a:t>視覺呈現，如軟體系統之中眾多的文件或者一行行的程序代碼，以及利用圖形圖像方面的技術與方法，幫助人們理解和分析數據。</a:t>
            </a:r>
            <a:endParaRPr lang="en-US" altLang="zh-TW"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4"/>
            </a:endParaRPr>
          </a:p>
          <a:p>
            <a:r>
              <a:rPr lang="zh-TW" alt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4"/>
              </a:rPr>
              <a:t>與</a:t>
            </a:r>
            <a:r>
              <a:rPr lang="zh-TW" alt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5"/>
              </a:rPr>
              <a:t>科學可視化相比信息可視化則側重於抽象</a:t>
            </a:r>
            <a:r>
              <a:rPr lang="zh-TW" alt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6"/>
              </a:rPr>
              <a:t>數據集，如非結構化文本或者高維空間當中的點</a:t>
            </a:r>
            <a:endParaRPr lang="en-US" altLang="zh-TW"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6"/>
            </a:endParaRPr>
          </a:p>
          <a:p>
            <a:r>
              <a:rPr lang="zh-TW" alt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6"/>
              </a:rPr>
              <a:t>（這些點並不具有固有的二維或三維</a:t>
            </a:r>
            <a:r>
              <a:rPr lang="zh-TW" alt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幾何結構）</a:t>
            </a:r>
            <a:endParaRPr kumimoji="1" lang="zh-TW" altLang="en-US"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kumimoji="1" lang="zh-TW" altLang="en-US" dirty="0" smtClean="0"/>
          </a:p>
          <a:p>
            <a:endParaRPr kumimoji="1" lang="zh-TW" altLang="en-US" dirty="0"/>
          </a:p>
        </p:txBody>
      </p:sp>
      <p:sp>
        <p:nvSpPr>
          <p:cNvPr id="4" name="投影片編號版面配置區 3"/>
          <p:cNvSpPr>
            <a:spLocks noGrp="1"/>
          </p:cNvSpPr>
          <p:nvPr>
            <p:ph type="sldNum" sz="quarter" idx="10"/>
          </p:nvPr>
        </p:nvSpPr>
        <p:spPr/>
        <p:txBody>
          <a:bodyPr/>
          <a:lstStyle/>
          <a:p>
            <a:fld id="{F4D419B1-D693-2B4F-A7B2-2D17AB13E1D7}" type="slidenum">
              <a:rPr kumimoji="1" lang="zh-TW" altLang="en-US" smtClean="0"/>
              <a:pPr/>
              <a:t>14</a:t>
            </a:fld>
            <a:endParaRPr kumimoji="1" lang="zh-TW" altLang="en-US"/>
          </a:p>
        </p:txBody>
      </p:sp>
    </p:spTree>
    <p:extLst>
      <p:ext uri="{BB962C8B-B14F-4D97-AF65-F5344CB8AC3E}">
        <p14:creationId xmlns:p14="http://schemas.microsoft.com/office/powerpoint/2010/main" xmlns="" val="228359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經常聽到資訊氾濫</a:t>
            </a:r>
            <a:r>
              <a:rPr lang="en-US" altLang="zh-TW" dirty="0" smtClean="0"/>
              <a:t> </a:t>
            </a:r>
            <a:r>
              <a:rPr lang="zh-TW" altLang="en-US" dirty="0" smtClean="0"/>
              <a:t>被排山倒海的資料淹沒</a:t>
            </a:r>
            <a:r>
              <a:rPr lang="en-US" altLang="zh-TW" dirty="0" smtClean="0"/>
              <a:t> </a:t>
            </a:r>
            <a:r>
              <a:rPr lang="zh-TW" altLang="en-US" dirty="0" smtClean="0"/>
              <a:t>隨著網際網路的開始不斷增加</a:t>
            </a:r>
            <a:r>
              <a:rPr lang="en-US" altLang="zh-TW" dirty="0" smtClean="0"/>
              <a:t> </a:t>
            </a:r>
            <a:r>
              <a:rPr lang="zh-TW" altLang="en-US" dirty="0" smtClean="0"/>
              <a:t>有什麼解決方法</a:t>
            </a:r>
            <a:endParaRPr lang="en-US" dirty="0"/>
          </a:p>
        </p:txBody>
      </p:sp>
      <p:sp>
        <p:nvSpPr>
          <p:cNvPr id="4" name="Slide Number Placeholder 3"/>
          <p:cNvSpPr>
            <a:spLocks noGrp="1"/>
          </p:cNvSpPr>
          <p:nvPr>
            <p:ph type="sldNum" sz="quarter" idx="10"/>
          </p:nvPr>
        </p:nvSpPr>
        <p:spPr/>
        <p:txBody>
          <a:bodyPr/>
          <a:lstStyle/>
          <a:p>
            <a:fld id="{74628D2C-B541-8D4E-9B78-249F3FAFAE94}" type="slidenum">
              <a:rPr lang="en-US" smtClean="0"/>
              <a:pPr/>
              <a:t>18</a:t>
            </a:fld>
            <a:endParaRPr lang="en-US"/>
          </a:p>
        </p:txBody>
      </p:sp>
    </p:spTree>
    <p:extLst>
      <p:ext uri="{BB962C8B-B14F-4D97-AF65-F5344CB8AC3E}">
        <p14:creationId xmlns:p14="http://schemas.microsoft.com/office/powerpoint/2010/main" xmlns="" val="1651003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資訊視覺化</a:t>
            </a:r>
            <a:r>
              <a:rPr lang="en-US" altLang="zh-TW" dirty="0" smtClean="0"/>
              <a:t> </a:t>
            </a:r>
            <a:r>
              <a:rPr lang="zh-TW" altLang="en-US" dirty="0" smtClean="0"/>
              <a:t>這是</a:t>
            </a:r>
            <a:r>
              <a:rPr lang="en-US" altLang="zh-TW" dirty="0" smtClean="0"/>
              <a:t>21</a:t>
            </a:r>
            <a:r>
              <a:rPr lang="zh-TW" altLang="en-US" dirty="0" smtClean="0"/>
              <a:t>世紀非常關鍵的一種能力</a:t>
            </a:r>
            <a:r>
              <a:rPr lang="en-US" altLang="zh-TW" dirty="0" smtClean="0"/>
              <a:t> </a:t>
            </a:r>
            <a:r>
              <a:rPr lang="zh-TW" altLang="en-US" dirty="0" smtClean="0"/>
              <a:t>討論熱烈</a:t>
            </a:r>
            <a:endParaRPr lang="en-US" dirty="0"/>
          </a:p>
        </p:txBody>
      </p:sp>
      <p:sp>
        <p:nvSpPr>
          <p:cNvPr id="4" name="Slide Number Placeholder 3"/>
          <p:cNvSpPr>
            <a:spLocks noGrp="1"/>
          </p:cNvSpPr>
          <p:nvPr>
            <p:ph type="sldNum" sz="quarter" idx="10"/>
          </p:nvPr>
        </p:nvSpPr>
        <p:spPr/>
        <p:txBody>
          <a:bodyPr/>
          <a:lstStyle/>
          <a:p>
            <a:fld id="{74628D2C-B541-8D4E-9B78-249F3FAFAE94}" type="slidenum">
              <a:rPr lang="en-US" smtClean="0"/>
              <a:pPr/>
              <a:t>19</a:t>
            </a:fld>
            <a:endParaRPr lang="en-US"/>
          </a:p>
        </p:txBody>
      </p:sp>
    </p:spTree>
    <p:extLst>
      <p:ext uri="{BB962C8B-B14F-4D97-AF65-F5344CB8AC3E}">
        <p14:creationId xmlns:p14="http://schemas.microsoft.com/office/powerpoint/2010/main" xmlns="" val="2868723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地形</a:t>
            </a:r>
            <a:r>
              <a:rPr lang="en-US" altLang="zh-TW" dirty="0" smtClean="0"/>
              <a:t> </a:t>
            </a:r>
            <a:r>
              <a:rPr lang="zh-TW" altLang="en-US" dirty="0" smtClean="0"/>
              <a:t>資訊地圖</a:t>
            </a:r>
            <a:r>
              <a:rPr lang="en-US" altLang="zh-TW" dirty="0" smtClean="0"/>
              <a:t> </a:t>
            </a:r>
            <a:r>
              <a:rPr lang="zh-TW" altLang="en-US" dirty="0" smtClean="0"/>
              <a:t>易迷失在龐大的資訊的時代這樣的工具會很有幫助</a:t>
            </a:r>
            <a:endParaRPr lang="en-US" dirty="0"/>
          </a:p>
        </p:txBody>
      </p:sp>
      <p:sp>
        <p:nvSpPr>
          <p:cNvPr id="4" name="Slide Number Placeholder 3"/>
          <p:cNvSpPr>
            <a:spLocks noGrp="1"/>
          </p:cNvSpPr>
          <p:nvPr>
            <p:ph type="sldNum" sz="quarter" idx="10"/>
          </p:nvPr>
        </p:nvSpPr>
        <p:spPr/>
        <p:txBody>
          <a:bodyPr/>
          <a:lstStyle/>
          <a:p>
            <a:fld id="{74628D2C-B541-8D4E-9B78-249F3FAFAE94}" type="slidenum">
              <a:rPr lang="en-US" smtClean="0"/>
              <a:pPr/>
              <a:t>20</a:t>
            </a:fld>
            <a:endParaRPr lang="en-US"/>
          </a:p>
        </p:txBody>
      </p:sp>
    </p:spTree>
    <p:extLst>
      <p:ext uri="{BB962C8B-B14F-4D97-AF65-F5344CB8AC3E}">
        <p14:creationId xmlns:p14="http://schemas.microsoft.com/office/powerpoint/2010/main" xmlns="" val="157800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1/20/2013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1/20/2013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TW"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xmlns=""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media" Target="../media/media1.gif"/><Relationship Id="rId2" Type="http://schemas.openxmlformats.org/officeDocument/2006/relationships/slideLayout" Target="../slideLayouts/slideLayout2.xml"/><Relationship Id="rId1" Type="http://schemas.openxmlformats.org/officeDocument/2006/relationships/video" Target="../media/media1.gif"/><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zh.wikipedia.org/w/index.php?title=%E8%8B%B1%E5%9B%BD%E5%9F%BA%E5%B1%82%E5%8C%BB%E7%96%97%E5%9F%BA%E9%87%91%E4%BC%9A&amp;action=edit&amp;redlink=1"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zh.wikipedia.org/wiki/%E7%9F%A9%E5%BD%A2%E5%BC%8F%E6%A0%91%E7%8A%B6%E7%BB%93%E6%9E%84%E7%BB%98%E5%9B%BE%E6%B3%95"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zh.wikipedia.org/wiki/%E4%BA%BA%E9%A1%9E" TargetMode="External"/><Relationship Id="rId3" Type="http://schemas.openxmlformats.org/officeDocument/2006/relationships/hyperlink" Target="http://zh.wikipedia.org/wiki/%E5%B7%A6" TargetMode="External"/><Relationship Id="rId7" Type="http://schemas.openxmlformats.org/officeDocument/2006/relationships/hyperlink" Target="http://zh.wikipedia.org/wiki/%E9%80%86%E6%99%82%E9%87%9D" TargetMode="External"/><Relationship Id="rId12" Type="http://schemas.openxmlformats.org/officeDocument/2006/relationships/hyperlink" Target="http://zh.wikipedia.org/w/index.php?title=%E8%8C%85%E5%8E%9F%E4%BC%B8%E5%B9%B8&amp;action=edit&amp;redlink=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zh.wikipedia.org/wiki/%E6%97%8B%E8%BD%AC" TargetMode="External"/><Relationship Id="rId11" Type="http://schemas.openxmlformats.org/officeDocument/2006/relationships/hyperlink" Target="http://zh.wikipedia.org/wiki/%E5%8B%95%E7%95%AB" TargetMode="External"/><Relationship Id="rId5" Type="http://schemas.openxmlformats.org/officeDocument/2006/relationships/hyperlink" Target="http://zh.wikipedia.org/wiki/%E9%A1%BA%E6%97%B6%E9%92%88" TargetMode="External"/><Relationship Id="rId10" Type="http://schemas.openxmlformats.org/officeDocument/2006/relationships/hyperlink" Target="http://zh.wikipedia.org/wiki/%E8%A6%96%E9%8C%AF%E8%A6%BA" TargetMode="External"/><Relationship Id="rId4" Type="http://schemas.openxmlformats.org/officeDocument/2006/relationships/hyperlink" Target="http://zh.wikipedia.org/wiki/%E8%85%BF" TargetMode="External"/><Relationship Id="rId9" Type="http://schemas.openxmlformats.org/officeDocument/2006/relationships/hyperlink" Target="http://zh.wikipedia.org/wiki/%E7%9C%BC" TargetMode="External"/></Relationships>
</file>

<file path=ppt/slides/_rels/slide13.xml.rels><?xml version="1.0" encoding="UTF-8" standalone="yes"?>
<Relationships xmlns="http://schemas.openxmlformats.org/package/2006/relationships"><Relationship Id="rId3" Type="http://schemas.microsoft.com/office/2007/relationships/media" Target="../media/media2.gif"/><Relationship Id="rId2" Type="http://schemas.openxmlformats.org/officeDocument/2006/relationships/slideLayout" Target="../slideLayouts/slideLayout2.xml"/><Relationship Id="rId1" Type="http://schemas.openxmlformats.org/officeDocument/2006/relationships/video" Target="../media/media2.gi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procreo.jp/labo/labo26.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zh.wikipedia.org/w/index.php?title=ACM_SIGGRAPH&amp;action=edit&amp;redlink=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zh.wikipedia.org/wiki/%E8%AE%A1%E7%AE%97%E6%9C%BA%E5%9B%BE%E5%BD%A2%E5%AD%A6" TargetMode="External"/><Relationship Id="rId4" Type="http://schemas.openxmlformats.org/officeDocument/2006/relationships/hyperlink" Target="http://zh.wikipedia.org/wiki/%E7%BE%8E%E5%9B%BD%E8%AE%A1%E7%AE%97%E6%9C%BA%E5%8D%8F%E4%BC%9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zh.wikipedia.org/w/index.php?title=%E4%BF%A1%E6%81%AF%E5%8F%AF%E8%A7%86%E5%8C%96%E5%8F%82%E8%80%83%E6%A8%A1%E5%9E%8B&amp;action=edit&amp;redlink=1" TargetMode="External"/><Relationship Id="rId13" Type="http://schemas.openxmlformats.org/officeDocument/2006/relationships/hyperlink" Target="http://en.wikipedia.org/wiki/Halo_(visualization_technique)" TargetMode="External"/><Relationship Id="rId18" Type="http://schemas.openxmlformats.org/officeDocument/2006/relationships/hyperlink" Target="http://zh.wikipedia.org/w/index.php?title=%E9%97%AE%E9%A2%98%E6%B1%82%E8%A7%A3%E7%8E%AF%E5%A2%83&amp;action=edit&amp;redlink=1" TargetMode="External"/><Relationship Id="rId3" Type="http://schemas.openxmlformats.org/officeDocument/2006/relationships/hyperlink" Target="http://zh.wikipedia.org/wiki/%E6%94%AF%E5%BA%8F%E5%88%86%E9%A1%9E%E5%AD%B8" TargetMode="External"/><Relationship Id="rId7" Type="http://schemas.openxmlformats.org/officeDocument/2006/relationships/hyperlink" Target="http://zh.wikipedia.org/wiki/%E6%A0%91%E7%8A%B6%E5%9B%BE" TargetMode="External"/><Relationship Id="rId12" Type="http://schemas.openxmlformats.org/officeDocument/2006/relationships/hyperlink" Target="http://zh.wikipedia.org/w/index.php?title=%E6%99%95%E8%BD%AE%E6%B3%95&amp;action=edit&amp;redlink=1" TargetMode="External"/><Relationship Id="rId17" Type="http://schemas.openxmlformats.org/officeDocument/2006/relationships/hyperlink" Target="http://en.wikipedia.org/wiki/Multidimensional_scaling" TargetMode="External"/><Relationship Id="rId2" Type="http://schemas.openxmlformats.org/officeDocument/2006/relationships/notesSlide" Target="../notesSlides/notesSlide2.xml"/><Relationship Id="rId16" Type="http://schemas.openxmlformats.org/officeDocument/2006/relationships/hyperlink" Target="http://zh.wikipedia.org/w/index.php?title=%E5%A4%9A%E7%BB%B4%E5%B0%BA%E5%BA%A6%E5%88%86%E6%9E%90&amp;action=edit&amp;redlink=1" TargetMode="External"/><Relationship Id="rId20" Type="http://schemas.openxmlformats.org/officeDocument/2006/relationships/hyperlink" Target="http://zh.wikipedia.org/wiki/%E7%9F%A9%E5%BD%A2%E5%BC%8F%E6%A0%91%E7%8A%B6%E7%BB%93%E6%9E%84%E7%BB%98%E5%9B%BE%E6%B3%95" TargetMode="External"/><Relationship Id="rId1" Type="http://schemas.openxmlformats.org/officeDocument/2006/relationships/slideLayout" Target="../slideLayouts/slideLayout7.xml"/><Relationship Id="rId6" Type="http://schemas.openxmlformats.org/officeDocument/2006/relationships/hyperlink" Target="http://en.wikipedia.org/wiki/Color_alphabet" TargetMode="External"/><Relationship Id="rId11" Type="http://schemas.openxmlformats.org/officeDocument/2006/relationships/hyperlink" Target="http://en.wikipedia.org/wiki/Graph_drawing" TargetMode="External"/><Relationship Id="rId5" Type="http://schemas.openxmlformats.org/officeDocument/2006/relationships/hyperlink" Target="http://zh.wikipedia.org/wiki/%E8%8B%B1%E8%AF%AD" TargetMode="External"/><Relationship Id="rId15" Type="http://schemas.openxmlformats.org/officeDocument/2006/relationships/hyperlink" Target="http://en.wikipedia.org/wiki/HyperbolicTree" TargetMode="External"/><Relationship Id="rId10" Type="http://schemas.openxmlformats.org/officeDocument/2006/relationships/hyperlink" Target="http://zh.wikipedia.org/w/index.php?title=%E5%9B%BE%E5%BD%A2%E7%BB%98%E5%88%B6&amp;action=edit&amp;redlink=1" TargetMode="External"/><Relationship Id="rId19" Type="http://schemas.openxmlformats.org/officeDocument/2006/relationships/hyperlink" Target="http://en.wikipedia.org/wiki/Problem_Solving_Environment" TargetMode="External"/><Relationship Id="rId4" Type="http://schemas.openxmlformats.org/officeDocument/2006/relationships/hyperlink" Target="http://zh.wikipedia.org/w/index.php?title=%E8%89%B2%E5%BD%A9%E5%AD%97%E6%AF%8D%E8%A1%A8&amp;action=edit&amp;redlink=1" TargetMode="External"/><Relationship Id="rId9" Type="http://schemas.openxmlformats.org/officeDocument/2006/relationships/hyperlink" Target="http://en.wikipedia.org/wiki/Information_visualization_reference_model" TargetMode="External"/><Relationship Id="rId14" Type="http://schemas.openxmlformats.org/officeDocument/2006/relationships/hyperlink" Target="http://zh.wikipedia.org/w/index.php?title=%E5%8F%8C%E6%9B%B2%E6%A0%91&amp;action=edit&amp;redlink=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dgbas.gov.tw/ct.asp?xItem=31908&amp;CtNode=5748&amp;mp=1" TargetMode="External"/><Relationship Id="rId2" Type="http://schemas.openxmlformats.org/officeDocument/2006/relationships/hyperlink" Target="http://okfnlabs.org/opendatacensu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openspending.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958.ibm.com/software/data/cognos/manyeyes/" TargetMode="External"/></Relationships>
</file>

<file path=ppt/slides/_rels/slide39.xml.rels><?xml version="1.0" encoding="UTF-8" standalone="yes"?>
<Relationships xmlns="http://schemas.openxmlformats.org/package/2006/relationships"><Relationship Id="rId3" Type="http://schemas.microsoft.com/office/2007/relationships/media" Target="../media/media3.mov"/><Relationship Id="rId2" Type="http://schemas.openxmlformats.org/officeDocument/2006/relationships/slideLayout" Target="../slideLayouts/slideLayout2.xml"/><Relationship Id="rId1" Type="http://schemas.openxmlformats.org/officeDocument/2006/relationships/video" Target="../media/media3.mov"/><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1994"/>
            <a:ext cx="8229600" cy="5804170"/>
          </a:xfrm>
        </p:spPr>
        <p:txBody>
          <a:bodyPr/>
          <a:lstStyle/>
          <a:p>
            <a:pPr marL="0" indent="0">
              <a:buNone/>
            </a:pPr>
            <a:r>
              <a:rPr lang="en-US" altLang="zh-TW" sz="1800" dirty="0" smtClean="0">
                <a:latin typeface="Apple LiGothic Medium"/>
                <a:ea typeface="Apple LiGothic Medium"/>
                <a:cs typeface="Apple LiGothic Medium"/>
              </a:rPr>
              <a:t>101</a:t>
            </a:r>
            <a:r>
              <a:rPr lang="zh-TW" altLang="en-US" sz="1800" dirty="0" smtClean="0">
                <a:latin typeface="Apple LiGothic Medium"/>
                <a:ea typeface="Apple LiGothic Medium"/>
                <a:cs typeface="Apple LiGothic Medium"/>
              </a:rPr>
              <a:t>學年度「科技藝術專題講座」心得</a:t>
            </a:r>
            <a:r>
              <a:rPr lang="zh-TW" altLang="en-US" sz="1800" dirty="0" smtClean="0">
                <a:latin typeface="Apple LiGothic Medium"/>
                <a:ea typeface="Apple LiGothic Medium"/>
                <a:cs typeface="Apple LiGothic Medium"/>
              </a:rPr>
              <a:t>報告</a:t>
            </a:r>
            <a:endParaRPr lang="en-US" altLang="zh-TW" sz="1800" dirty="0" smtClean="0">
              <a:latin typeface="Apple LiGothic Medium"/>
              <a:ea typeface="Apple LiGothic Medium"/>
              <a:cs typeface="Apple LiGothic Medium"/>
            </a:endParaRPr>
          </a:p>
          <a:p>
            <a:pPr marL="0" indent="0">
              <a:buNone/>
            </a:pPr>
            <a:endParaRPr lang="zh-TW" altLang="en-US" dirty="0">
              <a:latin typeface="Apple LiGothic Medium"/>
              <a:ea typeface="Apple LiGothic Medium"/>
              <a:cs typeface="Apple LiGothic Medium"/>
            </a:endParaRPr>
          </a:p>
          <a:p>
            <a:pPr marL="0" indent="0">
              <a:buNone/>
            </a:pPr>
            <a:r>
              <a:rPr lang="zh-TW" altLang="en-US" dirty="0" smtClean="0">
                <a:latin typeface="Apple LiGothic Medium"/>
                <a:ea typeface="Apple LiGothic Medium"/>
                <a:cs typeface="Apple LiGothic Medium"/>
              </a:rPr>
              <a:t>主題</a:t>
            </a:r>
            <a:r>
              <a:rPr lang="zh-TW" altLang="en-US" dirty="0">
                <a:latin typeface="Apple LiGothic Medium"/>
                <a:ea typeface="Apple LiGothic Medium"/>
                <a:cs typeface="Apple LiGothic Medium"/>
              </a:rPr>
              <a:t>：資訊視覺化為一種溝通模式</a:t>
            </a:r>
          </a:p>
          <a:p>
            <a:pPr marL="0" indent="0">
              <a:buNone/>
            </a:pPr>
            <a:r>
              <a:rPr lang="en-US" dirty="0" smtClean="0">
                <a:latin typeface="Apple LiGothic Medium"/>
                <a:ea typeface="Apple LiGothic Medium"/>
                <a:cs typeface="Apple LiGothic Medium"/>
              </a:rPr>
              <a:t>the </a:t>
            </a:r>
            <a:r>
              <a:rPr lang="en-US" dirty="0">
                <a:latin typeface="Apple LiGothic Medium"/>
                <a:ea typeface="Apple LiGothic Medium"/>
                <a:cs typeface="Apple LiGothic Medium"/>
              </a:rPr>
              <a:t>power of data visualization as a new </a:t>
            </a:r>
            <a:r>
              <a:rPr lang="en-US" dirty="0" smtClean="0">
                <a:latin typeface="Apple LiGothic Medium"/>
                <a:ea typeface="Apple LiGothic Medium"/>
                <a:cs typeface="Apple LiGothic Medium"/>
              </a:rPr>
              <a:t>communication </a:t>
            </a:r>
            <a:r>
              <a:rPr lang="en-US" dirty="0" smtClean="0">
                <a:latin typeface="Apple LiGothic Medium"/>
                <a:ea typeface="Apple LiGothic Medium"/>
                <a:cs typeface="Apple LiGothic Medium"/>
              </a:rPr>
              <a:t>approach</a:t>
            </a:r>
          </a:p>
          <a:p>
            <a:pPr marL="0" indent="0">
              <a:buNone/>
            </a:pPr>
            <a:endParaRPr lang="zh-TW" altLang="en-US" dirty="0">
              <a:latin typeface="Apple LiGothic Medium"/>
              <a:ea typeface="Apple LiGothic Medium"/>
              <a:cs typeface="Apple LiGothic Medium"/>
            </a:endParaRPr>
          </a:p>
          <a:p>
            <a:pPr marL="0" indent="0">
              <a:buNone/>
            </a:pPr>
            <a:r>
              <a:rPr lang="zh-TW" altLang="en-US" dirty="0">
                <a:latin typeface="Apple LiGothic Medium"/>
                <a:ea typeface="Apple LiGothic Medium"/>
                <a:cs typeface="Apple LiGothic Medium"/>
              </a:rPr>
              <a:t>講者：</a:t>
            </a:r>
            <a:r>
              <a:rPr lang="zh-TW" altLang="en-US" dirty="0" smtClean="0">
                <a:latin typeface="Apple LiGothic Medium"/>
                <a:ea typeface="Apple LiGothic Medium"/>
                <a:cs typeface="Apple LiGothic Medium"/>
              </a:rPr>
              <a:t>劉自強</a:t>
            </a:r>
            <a:r>
              <a:rPr lang="en-US" altLang="zh-TW" dirty="0" smtClean="0">
                <a:latin typeface="Apple LiGothic Medium"/>
                <a:ea typeface="Apple LiGothic Medium"/>
                <a:cs typeface="Apple LiGothic Medium"/>
              </a:rPr>
              <a:t>/</a:t>
            </a:r>
            <a:r>
              <a:rPr lang="zh-TW" altLang="en-US" dirty="0" smtClean="0">
                <a:latin typeface="Apple LiGothic Medium"/>
                <a:ea typeface="Apple LiGothic Medium"/>
                <a:cs typeface="Apple LiGothic Medium"/>
              </a:rPr>
              <a:t>黃芝瑩</a:t>
            </a:r>
            <a:endParaRPr lang="zh-TW" altLang="en-US" dirty="0">
              <a:latin typeface="Apple LiGothic Medium"/>
              <a:ea typeface="Apple LiGothic Medium"/>
              <a:cs typeface="Apple LiGothic Medium"/>
            </a:endParaRPr>
          </a:p>
          <a:p>
            <a:endParaRPr lang="en-US" dirty="0" smtClean="0"/>
          </a:p>
          <a:p>
            <a:endParaRPr lang="en-US" dirty="0" smtClean="0"/>
          </a:p>
          <a:p>
            <a:r>
              <a:rPr lang="zh-TW" altLang="en-US" sz="2400" dirty="0" smtClean="0">
                <a:latin typeface="標楷體" pitchFamily="65" charset="-120"/>
                <a:ea typeface="標楷體" pitchFamily="65" charset="-120"/>
              </a:rPr>
              <a:t>報告者：徐叡平、</a:t>
            </a:r>
            <a:r>
              <a:rPr lang="zh-TW" altLang="en-US" sz="2400" dirty="0" smtClean="0">
                <a:latin typeface="標楷體" pitchFamily="65" charset="-120"/>
                <a:ea typeface="標楷體" pitchFamily="65" charset="-120"/>
              </a:rPr>
              <a:t>溫馨 （</a:t>
            </a:r>
            <a:r>
              <a:rPr lang="zh-TW" altLang="en-US" sz="2400" dirty="0" smtClean="0">
                <a:latin typeface="標楷體" pitchFamily="65" charset="-120"/>
                <a:ea typeface="標楷體" pitchFamily="65" charset="-120"/>
              </a:rPr>
              <a:t>台北藝術</a:t>
            </a:r>
            <a:r>
              <a:rPr lang="zh-TW" altLang="en-US" sz="2400" dirty="0" smtClean="0">
                <a:latin typeface="標楷體" pitchFamily="65" charset="-120"/>
                <a:ea typeface="標楷體" pitchFamily="65" charset="-120"/>
              </a:rPr>
              <a:t>大學新媒系</a:t>
            </a:r>
            <a:r>
              <a:rPr lang="en-US" altLang="zh-TW" sz="2400" dirty="0" smtClean="0">
                <a:latin typeface="標楷體" pitchFamily="65" charset="-120"/>
                <a:ea typeface="標楷體" pitchFamily="65" charset="-120"/>
              </a:rPr>
              <a:t>)</a:t>
            </a:r>
            <a:endParaRPr lang="en-US" sz="2400" dirty="0">
              <a:latin typeface="標楷體" pitchFamily="65" charset="-120"/>
              <a:ea typeface="標楷體" pitchFamily="65" charset="-120"/>
            </a:endParaRPr>
          </a:p>
        </p:txBody>
      </p:sp>
    </p:spTree>
    <p:extLst>
      <p:ext uri="{BB962C8B-B14F-4D97-AF65-F5344CB8AC3E}">
        <p14:creationId xmlns:p14="http://schemas.microsoft.com/office/powerpoint/2010/main" xmlns="" val="178781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ET-MIPS-anim.gif">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cstate="print"/>
          <a:stretch>
            <a:fillRect/>
          </a:stretch>
        </p:blipFill>
        <p:spPr>
          <a:xfrm>
            <a:off x="2824163" y="681605"/>
            <a:ext cx="3500437" cy="5274695"/>
          </a:xfrm>
        </p:spPr>
      </p:pic>
    </p:spTree>
    <p:extLst>
      <p:ext uri="{BB962C8B-B14F-4D97-AF65-F5344CB8AC3E}">
        <p14:creationId xmlns:p14="http://schemas.microsoft.com/office/powerpoint/2010/main" xmlns="" val="942992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Heatmap_incito.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63304" y="230010"/>
            <a:ext cx="6396734" cy="4761480"/>
          </a:xfrm>
          <a:prstGeom prst="rect">
            <a:avLst/>
          </a:prstGeom>
        </p:spPr>
      </p:pic>
      <p:sp>
        <p:nvSpPr>
          <p:cNvPr id="3" name="文字方塊 2"/>
          <p:cNvSpPr txBox="1"/>
          <p:nvPr/>
        </p:nvSpPr>
        <p:spPr>
          <a:xfrm>
            <a:off x="263304" y="5178345"/>
            <a:ext cx="7403484" cy="830997"/>
          </a:xfrm>
          <a:prstGeom prst="rect">
            <a:avLst/>
          </a:prstGeom>
          <a:noFill/>
        </p:spPr>
        <p:txBody>
          <a:bodyPr wrap="square" rtlCol="0">
            <a:spAutoFit/>
          </a:bodyPr>
          <a:lstStyle/>
          <a:p>
            <a:r>
              <a:rPr lang="zh-TW" altLang="en-US" sz="2400" dirty="0">
                <a:hlinkClick r:id="rId3"/>
              </a:rPr>
              <a:t>英國基層醫療基金</a:t>
            </a:r>
            <a:endParaRPr lang="en-US" altLang="zh-TW" sz="2400" dirty="0" smtClean="0"/>
          </a:p>
          <a:p>
            <a:r>
              <a:rPr lang="zh-TW" altLang="en-US" sz="2400" dirty="0" smtClean="0"/>
              <a:t>病人等候時間變化</a:t>
            </a:r>
            <a:r>
              <a:rPr lang="zh-TW" altLang="en-US" sz="2400" dirty="0"/>
              <a:t>的</a:t>
            </a:r>
            <a:r>
              <a:rPr lang="zh-TW" altLang="en-US" sz="2400" dirty="0">
                <a:hlinkClick r:id="rId4"/>
              </a:rPr>
              <a:t>矩形式樹狀結構圖</a:t>
            </a:r>
            <a:endParaRPr kumimoji="1" lang="zh-TW" altLang="en-US" sz="2400" dirty="0"/>
          </a:p>
        </p:txBody>
      </p:sp>
    </p:spTree>
    <p:extLst>
      <p:ext uri="{BB962C8B-B14F-4D97-AF65-F5344CB8AC3E}">
        <p14:creationId xmlns:p14="http://schemas.microsoft.com/office/powerpoint/2010/main" xmlns="" val="2915268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旋轉女舞者</a:t>
            </a:r>
            <a:endParaRPr kumimoji="1" lang="zh-TW" altLang="en-US" dirty="0"/>
          </a:p>
        </p:txBody>
      </p:sp>
      <p:sp>
        <p:nvSpPr>
          <p:cNvPr id="3" name="內容版面配置區 2"/>
          <p:cNvSpPr>
            <a:spLocks noGrp="1"/>
          </p:cNvSpPr>
          <p:nvPr>
            <p:ph idx="1"/>
          </p:nvPr>
        </p:nvSpPr>
        <p:spPr/>
        <p:txBody>
          <a:bodyPr>
            <a:normAutofit/>
          </a:bodyPr>
          <a:lstStyle/>
          <a:p>
            <a:r>
              <a:rPr lang="zh-Hant" altLang="en-US" sz="3000" b="1" dirty="0"/>
              <a:t>旋轉女舞者</a:t>
            </a:r>
            <a:r>
              <a:rPr lang="zh-Hant" altLang="en-US" sz="3000" dirty="0"/>
              <a:t>（</a:t>
            </a:r>
            <a:r>
              <a:rPr lang="en-US" altLang="zh-Hant" sz="3000" dirty="0"/>
              <a:t>The Spinning </a:t>
            </a:r>
            <a:r>
              <a:rPr lang="en-US" altLang="zh-Hant" sz="3000" dirty="0" smtClean="0"/>
              <a:t>Dancer</a:t>
            </a:r>
            <a:r>
              <a:rPr lang="zh-TW" altLang="en-US" sz="3000" dirty="0" smtClean="0"/>
              <a:t>）</a:t>
            </a:r>
            <a:endParaRPr lang="en-US" altLang="zh-Hant" sz="3000" dirty="0"/>
          </a:p>
          <a:p>
            <a:pPr marL="0" indent="0">
              <a:buNone/>
            </a:pPr>
            <a:r>
              <a:rPr lang="zh-Hant" alt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3"/>
              </a:rPr>
              <a:t>左</a:t>
            </a:r>
            <a:r>
              <a:rPr lang="zh-Hant" alt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4"/>
              </a:rPr>
              <a:t>腿碰觸</a:t>
            </a:r>
            <a:r>
              <a:rPr lang="zh-Hant" alt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4"/>
              </a:rPr>
              <a:t>地面，右腿抬高，以</a:t>
            </a:r>
            <a:r>
              <a:rPr lang="zh-Hant" alt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5"/>
              </a:rPr>
              <a:t>順時針不斷地</a:t>
            </a:r>
            <a:r>
              <a:rPr lang="zh-Hant" alt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6"/>
              </a:rPr>
              <a:t>旋轉</a:t>
            </a:r>
            <a:r>
              <a:rPr lang="zh-Hant" alt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6"/>
              </a:rPr>
              <a:t>；</a:t>
            </a:r>
            <a:endParaRPr lang="en-US" altLang="zh-Hant"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6"/>
            </a:endParaRPr>
          </a:p>
          <a:p>
            <a:pPr marL="0" indent="0">
              <a:buNone/>
            </a:pPr>
            <a:r>
              <a:rPr lang="zh-Hant" alt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6"/>
              </a:rPr>
              <a:t>或右腿碰觸</a:t>
            </a:r>
            <a:r>
              <a:rPr lang="zh-Hant" alt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6"/>
              </a:rPr>
              <a:t>地面，左腿抬高，以</a:t>
            </a:r>
            <a:r>
              <a:rPr lang="zh-Hant" alt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7"/>
              </a:rPr>
              <a:t>逆時針不斷地旋；</a:t>
            </a:r>
            <a:endParaRPr lang="en-US" altLang="zh-Hant"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7"/>
            </a:endParaRPr>
          </a:p>
          <a:p>
            <a:pPr marL="0" indent="0">
              <a:buNone/>
            </a:pPr>
            <a:r>
              <a:rPr lang="zh-Hant" altLang="en-US" sz="3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7"/>
              </a:rPr>
              <a:t>也有人會看到旋轉方向突然改變</a:t>
            </a:r>
            <a:r>
              <a:rPr lang="zh-Hant" alt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7"/>
              </a:rPr>
              <a:t>。據稱這是</a:t>
            </a:r>
            <a:r>
              <a:rPr lang="zh-Hant" alt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8"/>
              </a:rPr>
              <a:t>人</a:t>
            </a:r>
            <a:r>
              <a:rPr lang="zh-Hant" alt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9"/>
              </a:rPr>
              <a:t>眼</a:t>
            </a:r>
            <a:r>
              <a:rPr lang="zh-Hant" alt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10"/>
              </a:rPr>
              <a:t>視錯覺的效果所呈現的。該</a:t>
            </a:r>
            <a:r>
              <a:rPr lang="zh-Hant" alt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11"/>
              </a:rPr>
              <a:t>動畫的設計者是</a:t>
            </a:r>
            <a:r>
              <a:rPr lang="zh-Hant" altLang="en-US" sz="30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12"/>
              </a:rPr>
              <a:t>茅原伸</a:t>
            </a:r>
            <a:r>
              <a:rPr lang="zh-Hant" altLang="en-US" sz="30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hlinkClick r:id="rId12"/>
              </a:rPr>
              <a:t>幸</a:t>
            </a:r>
            <a:endParaRPr kumimoji="1" lang="en-US" altLang="zh-Hant"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xmlns="" val="25262753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pinning_Dancer.gif">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rotWithShape="1">
          <a:blip r:embed="rId4" cstate="print"/>
          <a:srcRect l="6497" b="-375"/>
          <a:stretch/>
        </p:blipFill>
        <p:spPr>
          <a:xfrm>
            <a:off x="2173288" y="397613"/>
            <a:ext cx="4227512" cy="5636685"/>
          </a:xfrm>
          <a:prstGeom prst="rect">
            <a:avLst/>
          </a:prstGeom>
          <a:noFill/>
          <a:ln>
            <a:noFill/>
          </a:ln>
        </p:spPr>
      </p:pic>
    </p:spTree>
    <p:extLst>
      <p:ext uri="{BB962C8B-B14F-4D97-AF65-F5344CB8AC3E}">
        <p14:creationId xmlns:p14="http://schemas.microsoft.com/office/powerpoint/2010/main" xmlns="" val="40045001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信息可視化</a:t>
            </a:r>
            <a:endParaRPr kumimoji="1" lang="zh-TW" altLang="en-US" dirty="0"/>
          </a:p>
        </p:txBody>
      </p:sp>
      <p:sp>
        <p:nvSpPr>
          <p:cNvPr id="3" name="內容版面配置區 2"/>
          <p:cNvSpPr>
            <a:spLocks noGrp="1"/>
          </p:cNvSpPr>
          <p:nvPr>
            <p:ph idx="1"/>
          </p:nvPr>
        </p:nvSpPr>
        <p:spPr>
          <a:xfrm>
            <a:off x="542097" y="1986908"/>
            <a:ext cx="8208797" cy="4410278"/>
          </a:xfrm>
        </p:spPr>
        <p:txBody>
          <a:bodyPr/>
          <a:lstStyle/>
          <a:p>
            <a:pPr lvl="2"/>
            <a:r>
              <a:rPr lang="zh-TW" altLang="en-US" dirty="0"/>
              <a:t>是一個跨學科領域，旨在</a:t>
            </a:r>
            <a:r>
              <a:rPr lang="zh-TW" altLang="en-US" dirty="0" smtClean="0"/>
              <a:t>研究大規模非數值型</a:t>
            </a:r>
            <a:endParaRPr lang="en-US" altLang="zh-TW" dirty="0" smtClean="0"/>
          </a:p>
          <a:p>
            <a:pPr lvl="2"/>
            <a:endParaRPr lang="en-US" altLang="zh-TW" dirty="0" smtClean="0"/>
          </a:p>
        </p:txBody>
      </p:sp>
      <p:pic>
        <p:nvPicPr>
          <p:cNvPr id="4" name="圖片 3" descr="Autor.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19219" y="2595834"/>
            <a:ext cx="5730730" cy="3801352"/>
          </a:xfrm>
          <a:prstGeom prst="rect">
            <a:avLst/>
          </a:prstGeom>
        </p:spPr>
      </p:pic>
    </p:spTree>
    <p:extLst>
      <p:ext uri="{BB962C8B-B14F-4D97-AF65-F5344CB8AC3E}">
        <p14:creationId xmlns:p14="http://schemas.microsoft.com/office/powerpoint/2010/main" xmlns="" val="2633922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WorldWideWebAroundGoogle.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675998"/>
          </a:xfrm>
          <a:prstGeom prst="rect">
            <a:avLst/>
          </a:prstGeom>
        </p:spPr>
      </p:pic>
    </p:spTree>
    <p:extLst>
      <p:ext uri="{BB962C8B-B14F-4D97-AF65-F5344CB8AC3E}">
        <p14:creationId xmlns:p14="http://schemas.microsoft.com/office/powerpoint/2010/main" xmlns="" val="10328089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p:txBody>
          <a:bodyPr/>
          <a:lstStyle/>
          <a:p>
            <a:r>
              <a:rPr kumimoji="1" lang="en-US" altLang="zh-TW" dirty="0">
                <a:hlinkClick r:id="rId2"/>
              </a:rPr>
              <a:t>http://</a:t>
            </a:r>
            <a:r>
              <a:rPr kumimoji="1" lang="en-US" altLang="zh-TW" dirty="0" err="1">
                <a:hlinkClick r:id="rId2"/>
              </a:rPr>
              <a:t>procreo.jp</a:t>
            </a:r>
            <a:r>
              <a:rPr kumimoji="1" lang="en-US" altLang="zh-TW" dirty="0">
                <a:hlinkClick r:id="rId2"/>
              </a:rPr>
              <a:t>/</a:t>
            </a:r>
            <a:r>
              <a:rPr kumimoji="1" lang="en-US" altLang="zh-TW" dirty="0" err="1">
                <a:hlinkClick r:id="rId2"/>
              </a:rPr>
              <a:t>labo</a:t>
            </a:r>
            <a:r>
              <a:rPr kumimoji="1" lang="en-US" altLang="zh-TW" dirty="0">
                <a:hlinkClick r:id="rId2"/>
              </a:rPr>
              <a:t>/labo26.html</a:t>
            </a:r>
            <a:endParaRPr kumimoji="1" lang="zh-TW" altLang="en-US" dirty="0"/>
          </a:p>
        </p:txBody>
      </p:sp>
    </p:spTree>
    <p:extLst>
      <p:ext uri="{BB962C8B-B14F-4D97-AF65-F5344CB8AC3E}">
        <p14:creationId xmlns:p14="http://schemas.microsoft.com/office/powerpoint/2010/main" xmlns="" val="1490180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a3142-000127.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0287000" cy="6858000"/>
          </a:xfrm>
          <a:prstGeom prst="rect">
            <a:avLst/>
          </a:prstGeom>
        </p:spPr>
      </p:pic>
    </p:spTree>
    <p:extLst>
      <p:ext uri="{BB962C8B-B14F-4D97-AF65-F5344CB8AC3E}">
        <p14:creationId xmlns:p14="http://schemas.microsoft.com/office/powerpoint/2010/main" xmlns="" val="19323151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8289" y="162801"/>
            <a:ext cx="11299241" cy="6316685"/>
          </a:xfrm>
        </p:spPr>
        <p:txBody>
          <a:bodyPr>
            <a:noAutofit/>
          </a:bodyPr>
          <a:lstStyle/>
          <a:p>
            <a:r>
              <a:rPr lang="en-US" sz="8000" dirty="0" smtClean="0">
                <a:latin typeface="Heiti TC Light"/>
                <a:ea typeface="나눔손글씨 붓"/>
                <a:cs typeface="Heiti TC Light"/>
              </a:rPr>
              <a:t>DATA OVERLOAD</a:t>
            </a:r>
            <a:endParaRPr lang="en-US" sz="8000" dirty="0">
              <a:latin typeface="Heiti TC Light"/>
              <a:ea typeface="나눔손글씨 붓"/>
              <a:cs typeface="Heiti TC Light"/>
            </a:endParaRPr>
          </a:p>
        </p:txBody>
      </p:sp>
    </p:spTree>
    <p:extLst>
      <p:ext uri="{BB962C8B-B14F-4D97-AF65-F5344CB8AC3E}">
        <p14:creationId xmlns:p14="http://schemas.microsoft.com/office/powerpoint/2010/main" xmlns="" val="3737222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螢幕快照 2013-01-14 1.27.29 AM.png"/>
          <p:cNvPicPr>
            <a:picLocks noChangeAspect="1"/>
          </p:cNvPicPr>
          <p:nvPr/>
        </p:nvPicPr>
        <p:blipFill>
          <a:blip r:embed="rId3" cstate="print">
            <a:alphaModFix amt="71000"/>
            <a:extLst>
              <a:ext uri="{28A0092B-C50C-407E-A947-70E740481C1C}">
                <a14:useLocalDpi xmlns:a14="http://schemas.microsoft.com/office/drawing/2010/main" xmlns="" val="0"/>
              </a:ext>
            </a:extLst>
          </a:blip>
          <a:stretch>
            <a:fillRect/>
          </a:stretch>
        </p:blipFill>
        <p:spPr>
          <a:xfrm>
            <a:off x="0" y="1674228"/>
            <a:ext cx="9144000" cy="5183772"/>
          </a:xfrm>
          <a:prstGeom prst="rect">
            <a:avLst/>
          </a:prstGeom>
        </p:spPr>
      </p:pic>
      <p:sp>
        <p:nvSpPr>
          <p:cNvPr id="7" name="Content Placeholder 6"/>
          <p:cNvSpPr>
            <a:spLocks noGrp="1"/>
          </p:cNvSpPr>
          <p:nvPr>
            <p:ph idx="1"/>
          </p:nvPr>
        </p:nvSpPr>
        <p:spPr>
          <a:xfrm>
            <a:off x="157617" y="1086562"/>
            <a:ext cx="8986383" cy="1619236"/>
          </a:xfrm>
        </p:spPr>
        <p:txBody>
          <a:bodyPr>
            <a:noAutofit/>
          </a:bodyPr>
          <a:lstStyle/>
          <a:p>
            <a:pPr marL="0" indent="0">
              <a:buNone/>
            </a:pPr>
            <a:r>
              <a:rPr lang="en-US" sz="5400" dirty="0" smtClean="0">
                <a:latin typeface="Heiti TC Light"/>
                <a:cs typeface="Heiti TC Light"/>
              </a:rPr>
              <a:t>Data visualization/</a:t>
            </a:r>
          </a:p>
          <a:p>
            <a:pPr marL="0" indent="0">
              <a:buNone/>
            </a:pPr>
            <a:endParaRPr lang="en-US" sz="5400" dirty="0" smtClean="0">
              <a:latin typeface="Heiti TC Light"/>
              <a:cs typeface="Heiti TC Light"/>
            </a:endParaRPr>
          </a:p>
          <a:p>
            <a:pPr marL="0" indent="0">
              <a:buNone/>
            </a:pPr>
            <a:r>
              <a:rPr lang="en-US" sz="5400" dirty="0">
                <a:latin typeface="Heiti TC Light"/>
                <a:cs typeface="Heiti TC Light"/>
              </a:rPr>
              <a:t>	</a:t>
            </a:r>
            <a:r>
              <a:rPr lang="en-US" sz="5400" dirty="0" smtClean="0">
                <a:latin typeface="Heiti TC Light"/>
                <a:cs typeface="Heiti TC Light"/>
              </a:rPr>
              <a:t>			      </a:t>
            </a:r>
            <a:r>
              <a:rPr lang="en-US" sz="5400" dirty="0" err="1" smtClean="0">
                <a:latin typeface="Heiti TC Light"/>
                <a:cs typeface="Heiti TC Light"/>
              </a:rPr>
              <a:t>infographics</a:t>
            </a:r>
            <a:endParaRPr lang="en-US" sz="5400" dirty="0">
              <a:latin typeface="Heiti TC Light"/>
              <a:cs typeface="Heiti TC Light"/>
            </a:endParaRPr>
          </a:p>
        </p:txBody>
      </p:sp>
    </p:spTree>
    <p:extLst>
      <p:ext uri="{BB962C8B-B14F-4D97-AF65-F5344CB8AC3E}">
        <p14:creationId xmlns:p14="http://schemas.microsoft.com/office/powerpoint/2010/main" xmlns="" val="2374848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SIGGRAPH</a:t>
            </a:r>
            <a:endParaRPr kumimoji="1" lang="zh-TW" altLang="en-US" dirty="0"/>
          </a:p>
        </p:txBody>
      </p:sp>
      <p:sp>
        <p:nvSpPr>
          <p:cNvPr id="3" name="內容版面配置區 2"/>
          <p:cNvSpPr>
            <a:spLocks noGrp="1"/>
          </p:cNvSpPr>
          <p:nvPr>
            <p:ph idx="1"/>
          </p:nvPr>
        </p:nvSpPr>
        <p:spPr/>
        <p:txBody>
          <a:bodyPr/>
          <a:lstStyle/>
          <a:p>
            <a:r>
              <a:rPr lang="en-US" altLang="zh-TW" b="1" dirty="0" smtClean="0"/>
              <a:t>SIGGRAPH</a:t>
            </a:r>
            <a:r>
              <a:rPr lang="zh-TW" altLang="en-US" dirty="0" smtClean="0"/>
              <a:t>是由</a:t>
            </a:r>
            <a:r>
              <a:rPr lang="en-US" altLang="zh-TW" dirty="0" smtClean="0">
                <a:hlinkClick r:id="rId3"/>
              </a:rPr>
              <a:t>ACM SIGGRAPH</a:t>
            </a:r>
            <a:r>
              <a:rPr lang="zh-TW" altLang="en-US" dirty="0" smtClean="0">
                <a:hlinkClick r:id="rId3"/>
              </a:rPr>
              <a:t>（</a:t>
            </a:r>
            <a:r>
              <a:rPr lang="zh-TW" altLang="en-US" dirty="0" smtClean="0">
                <a:hlinkClick r:id="rId4"/>
              </a:rPr>
              <a:t>美國計算機協會計算機圖形專業組）組織的</a:t>
            </a:r>
            <a:r>
              <a:rPr lang="zh-TW" altLang="en-US" dirty="0" smtClean="0">
                <a:hlinkClick r:id="rId5"/>
              </a:rPr>
              <a:t>計算機圖形學頂級年度會議。</a:t>
            </a:r>
            <a:endParaRPr kumimoji="1" lang="zh-TW" altLang="en-US" dirty="0"/>
          </a:p>
        </p:txBody>
      </p:sp>
    </p:spTree>
    <p:extLst>
      <p:ext uri="{BB962C8B-B14F-4D97-AF65-F5344CB8AC3E}">
        <p14:creationId xmlns:p14="http://schemas.microsoft.com/office/powerpoint/2010/main" xmlns="" val="24095316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51207"/>
            <a:ext cx="8996145" cy="5491238"/>
          </a:xfrm>
        </p:spPr>
        <p:txBody>
          <a:bodyPr/>
          <a:lstStyle/>
          <a:p>
            <a:pPr marL="0" indent="0" algn="r">
              <a:buNone/>
            </a:pPr>
            <a:r>
              <a:rPr lang="en-US" dirty="0">
                <a:latin typeface="Heiti TC Light"/>
                <a:cs typeface="Heiti TC Light"/>
              </a:rPr>
              <a:t>By </a:t>
            </a:r>
            <a:r>
              <a:rPr lang="en-US" sz="4000" dirty="0">
                <a:solidFill>
                  <a:srgbClr val="FF6600"/>
                </a:solidFill>
                <a:latin typeface="Heiti TC Light"/>
                <a:cs typeface="Heiti TC Light"/>
              </a:rPr>
              <a:t>visualizing information</a:t>
            </a:r>
            <a:r>
              <a:rPr lang="en-US" dirty="0">
                <a:latin typeface="Heiti TC Light"/>
                <a:cs typeface="Heiti TC Light"/>
              </a:rPr>
              <a:t>, we turn it into a </a:t>
            </a:r>
            <a:r>
              <a:rPr lang="en-US" dirty="0">
                <a:solidFill>
                  <a:schemeClr val="accent4">
                    <a:lumMod val="60000"/>
                    <a:lumOff val="40000"/>
                  </a:schemeClr>
                </a:solidFill>
                <a:latin typeface="Heiti TC Light"/>
                <a:cs typeface="Heiti TC Light"/>
              </a:rPr>
              <a:t>landscape </a:t>
            </a:r>
            <a:r>
              <a:rPr lang="en-US" dirty="0">
                <a:latin typeface="Heiti TC Light"/>
                <a:cs typeface="Heiti TC Light"/>
              </a:rPr>
              <a:t>that you can explore with your eyes, a sort of </a:t>
            </a:r>
            <a:r>
              <a:rPr lang="en-US" sz="4000" b="1" dirty="0">
                <a:solidFill>
                  <a:schemeClr val="accent3">
                    <a:lumMod val="60000"/>
                    <a:lumOff val="40000"/>
                  </a:schemeClr>
                </a:solidFill>
                <a:latin typeface="Heiti TC Light"/>
                <a:cs typeface="Heiti TC Light"/>
              </a:rPr>
              <a:t>information map</a:t>
            </a:r>
            <a:r>
              <a:rPr lang="en-US" dirty="0">
                <a:latin typeface="Heiti TC Light"/>
                <a:cs typeface="Heiti TC Light"/>
              </a:rPr>
              <a:t>. And when you’re lost in information, an information map is kind of </a:t>
            </a:r>
            <a:r>
              <a:rPr lang="en-US" dirty="0" smtClean="0">
                <a:latin typeface="Heiti TC Light"/>
                <a:cs typeface="Heiti TC Light"/>
              </a:rPr>
              <a:t>useful.</a:t>
            </a:r>
          </a:p>
          <a:p>
            <a:pPr marL="0" indent="0" algn="r">
              <a:buNone/>
            </a:pPr>
            <a:endParaRPr lang="en-US" dirty="0" smtClean="0">
              <a:latin typeface="Heiti TC Light"/>
              <a:cs typeface="Heiti TC Light"/>
            </a:endParaRPr>
          </a:p>
          <a:p>
            <a:pPr marL="0" indent="0" algn="r">
              <a:buNone/>
            </a:pPr>
            <a:endParaRPr lang="en-US" dirty="0">
              <a:latin typeface="Heiti TC Light"/>
              <a:cs typeface="Heiti TC Light"/>
            </a:endParaRPr>
          </a:p>
          <a:p>
            <a:pPr marL="0" indent="0" algn="r">
              <a:buNone/>
            </a:pPr>
            <a:r>
              <a:rPr lang="en-US" dirty="0" smtClean="0">
                <a:latin typeface="Heiti TC Light"/>
                <a:cs typeface="Heiti TC Light"/>
              </a:rPr>
              <a:t>David </a:t>
            </a:r>
            <a:r>
              <a:rPr lang="en-US" dirty="0" err="1" smtClean="0">
                <a:latin typeface="Heiti TC Light"/>
                <a:cs typeface="Heiti TC Light"/>
              </a:rPr>
              <a:t>McCandless</a:t>
            </a:r>
            <a:endParaRPr lang="en-US" dirty="0">
              <a:latin typeface="Heiti TC Light"/>
              <a:cs typeface="Heiti TC Light"/>
            </a:endParaRPr>
          </a:p>
        </p:txBody>
      </p:sp>
    </p:spTree>
    <p:extLst>
      <p:ext uri="{BB962C8B-B14F-4D97-AF65-F5344CB8AC3E}">
        <p14:creationId xmlns:p14="http://schemas.microsoft.com/office/powerpoint/2010/main" xmlns="" val="2490391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800" dirty="0">
                <a:latin typeface="Heiti TC Light"/>
                <a:cs typeface="Heiti TC Light"/>
              </a:rPr>
              <a:t>What is </a:t>
            </a:r>
            <a:r>
              <a:rPr lang="en-US" sz="2800" dirty="0" smtClean="0">
                <a:latin typeface="Heiti TC Light"/>
                <a:cs typeface="Heiti TC Light"/>
              </a:rPr>
              <a:t>	</a:t>
            </a:r>
            <a:r>
              <a:rPr lang="en-US" sz="5400" dirty="0" smtClean="0">
                <a:latin typeface="Heiti TC Light"/>
                <a:cs typeface="Heiti TC Light"/>
              </a:rPr>
              <a:t>data </a:t>
            </a:r>
            <a:endParaRPr lang="en-US" sz="5400" dirty="0">
              <a:latin typeface="Heiti TC Light"/>
              <a:cs typeface="Heiti TC Light"/>
            </a:endParaRPr>
          </a:p>
          <a:p>
            <a:pPr marL="0" indent="0">
              <a:buNone/>
            </a:pPr>
            <a:r>
              <a:rPr lang="en-US" sz="2800" dirty="0">
                <a:latin typeface="Heiti TC Light"/>
                <a:cs typeface="Heiti TC Light"/>
              </a:rPr>
              <a:t>What is </a:t>
            </a:r>
            <a:r>
              <a:rPr lang="en-US" sz="2800" dirty="0" smtClean="0">
                <a:latin typeface="Heiti TC Light"/>
                <a:cs typeface="Heiti TC Light"/>
              </a:rPr>
              <a:t>	</a:t>
            </a:r>
            <a:r>
              <a:rPr lang="en-US" sz="5400" dirty="0" smtClean="0">
                <a:latin typeface="Heiti TC Light"/>
                <a:cs typeface="Heiti TC Light"/>
              </a:rPr>
              <a:t>design </a:t>
            </a:r>
            <a:endParaRPr lang="en-US" sz="5400" dirty="0">
              <a:latin typeface="Heiti TC Light"/>
              <a:cs typeface="Heiti TC Light"/>
            </a:endParaRPr>
          </a:p>
          <a:p>
            <a:pPr marL="0" indent="0">
              <a:buNone/>
            </a:pPr>
            <a:r>
              <a:rPr lang="en-US" sz="2800" dirty="0">
                <a:latin typeface="Heiti TC Light"/>
                <a:cs typeface="Heiti TC Light"/>
              </a:rPr>
              <a:t>What is </a:t>
            </a:r>
            <a:r>
              <a:rPr lang="en-US" sz="2800" dirty="0" smtClean="0">
                <a:latin typeface="Heiti TC Light"/>
                <a:cs typeface="Heiti TC Light"/>
              </a:rPr>
              <a:t>	</a:t>
            </a:r>
            <a:r>
              <a:rPr lang="en-US" sz="5400" dirty="0" smtClean="0">
                <a:latin typeface="Heiti TC Light"/>
                <a:cs typeface="Heiti TC Light"/>
              </a:rPr>
              <a:t>visualization </a:t>
            </a:r>
            <a:endParaRPr lang="en-US" sz="5400" dirty="0">
              <a:latin typeface="Heiti TC Light"/>
              <a:cs typeface="Heiti TC Light"/>
            </a:endParaRPr>
          </a:p>
          <a:p>
            <a:pPr marL="0" indent="0">
              <a:buNone/>
            </a:pPr>
            <a:endParaRPr lang="en-US" dirty="0"/>
          </a:p>
        </p:txBody>
      </p:sp>
    </p:spTree>
    <p:extLst>
      <p:ext uri="{BB962C8B-B14F-4D97-AF65-F5344CB8AC3E}">
        <p14:creationId xmlns:p14="http://schemas.microsoft.com/office/powerpoint/2010/main" xmlns="" val="721108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altLang="zh-TW" dirty="0" smtClean="0">
                <a:latin typeface="Heiti TC Light"/>
                <a:cs typeface="Heiti TC Light"/>
              </a:rPr>
              <a:t>data</a:t>
            </a:r>
            <a:endParaRPr lang="en-US" dirty="0">
              <a:latin typeface="Heiti TC Light"/>
              <a:cs typeface="Heiti TC Light"/>
            </a:endParaRPr>
          </a:p>
        </p:txBody>
      </p:sp>
      <p:sp>
        <p:nvSpPr>
          <p:cNvPr id="3" name="Content Placeholder 2"/>
          <p:cNvSpPr>
            <a:spLocks noGrp="1"/>
          </p:cNvSpPr>
          <p:nvPr>
            <p:ph idx="1"/>
          </p:nvPr>
        </p:nvSpPr>
        <p:spPr/>
        <p:txBody>
          <a:bodyPr/>
          <a:lstStyle/>
          <a:p>
            <a:pPr marL="0" indent="0">
              <a:buNone/>
            </a:pPr>
            <a:r>
              <a:rPr lang="zh-TW" altLang="en-US" dirty="0">
                <a:latin typeface="Apple LiGothic Medium"/>
                <a:ea typeface="Apple LiGothic Medium"/>
                <a:cs typeface="Apple LiGothic Medium"/>
              </a:rPr>
              <a:t>一連</a:t>
            </a:r>
            <a:r>
              <a:rPr lang="zh-TW" altLang="en-US" dirty="0" smtClean="0">
                <a:latin typeface="Apple LiGothic Medium"/>
                <a:ea typeface="Apple LiGothic Medium"/>
                <a:cs typeface="Apple LiGothic Medium"/>
              </a:rPr>
              <a:t>串的</a:t>
            </a:r>
            <a:r>
              <a:rPr lang="zh-TW" altLang="en-US" sz="5400" dirty="0" smtClean="0">
                <a:latin typeface="Apple LiGothic Medium"/>
                <a:ea typeface="Apple LiGothic Medium"/>
                <a:cs typeface="Apple LiGothic Medium"/>
              </a:rPr>
              <a:t>數字</a:t>
            </a:r>
            <a:endParaRPr lang="en-US" altLang="zh-TW" sz="5400" dirty="0" smtClean="0">
              <a:latin typeface="Apple LiGothic Medium"/>
              <a:ea typeface="Apple LiGothic Medium"/>
              <a:cs typeface="Apple LiGothic Medium"/>
            </a:endParaRPr>
          </a:p>
          <a:p>
            <a:endParaRPr lang="en-US" altLang="zh-TW" dirty="0">
              <a:latin typeface="Apple LiGothic Medium"/>
              <a:ea typeface="Apple LiGothic Medium"/>
              <a:cs typeface="Apple LiGothic Medium"/>
            </a:endParaRPr>
          </a:p>
          <a:p>
            <a:pPr marL="0" indent="0">
              <a:buNone/>
            </a:pPr>
            <a:r>
              <a:rPr lang="zh-TW" altLang="en-US" dirty="0" smtClean="0">
                <a:latin typeface="Apple LiGothic Medium"/>
                <a:ea typeface="Apple LiGothic Medium"/>
                <a:cs typeface="Apple LiGothic Medium"/>
              </a:rPr>
              <a:t>使人易懂</a:t>
            </a:r>
            <a:endParaRPr lang="en-US" altLang="zh-TW" dirty="0" smtClean="0">
              <a:latin typeface="Apple LiGothic Medium"/>
              <a:ea typeface="Apple LiGothic Medium"/>
              <a:cs typeface="Apple LiGothic Medium"/>
            </a:endParaRPr>
          </a:p>
          <a:p>
            <a:pPr marL="0" indent="0">
              <a:buNone/>
            </a:pPr>
            <a:r>
              <a:rPr lang="zh-TW" altLang="en-US" dirty="0" smtClean="0">
                <a:latin typeface="Apple LiGothic Medium"/>
                <a:ea typeface="Apple LiGothic Medium"/>
                <a:cs typeface="Apple LiGothic Medium"/>
              </a:rPr>
              <a:t>據</a:t>
            </a:r>
            <a:r>
              <a:rPr lang="zh-TW" altLang="en-US" dirty="0">
                <a:latin typeface="Apple LiGothic Medium"/>
                <a:ea typeface="Apple LiGothic Medium"/>
                <a:cs typeface="Apple LiGothic Medium"/>
              </a:rPr>
              <a:t>功</a:t>
            </a:r>
            <a:r>
              <a:rPr lang="zh-TW" altLang="en-US" dirty="0" smtClean="0">
                <a:latin typeface="Apple LiGothic Medium"/>
                <a:ea typeface="Apple LiGothic Medium"/>
                <a:cs typeface="Apple LiGothic Medium"/>
              </a:rPr>
              <a:t>能性</a:t>
            </a:r>
            <a:endParaRPr lang="en-US" altLang="zh-TW" dirty="0" smtClean="0">
              <a:latin typeface="Apple LiGothic Medium"/>
              <a:ea typeface="Apple LiGothic Medium"/>
              <a:cs typeface="Apple LiGothic Medium"/>
            </a:endParaRPr>
          </a:p>
          <a:p>
            <a:pPr marL="0" indent="0">
              <a:buNone/>
            </a:pPr>
            <a:r>
              <a:rPr lang="zh-TW" altLang="en-US" dirty="0" smtClean="0">
                <a:latin typeface="Apple LiGothic Medium"/>
                <a:ea typeface="Apple LiGothic Medium"/>
                <a:cs typeface="Apple LiGothic Medium"/>
              </a:rPr>
              <a:t>美觀</a:t>
            </a:r>
            <a:endParaRPr lang="en-US" dirty="0">
              <a:latin typeface="Apple LiGothic Medium"/>
              <a:ea typeface="Apple LiGothic Medium"/>
              <a:cs typeface="Apple LiGothic Medium"/>
            </a:endParaRPr>
          </a:p>
        </p:txBody>
      </p:sp>
    </p:spTree>
    <p:extLst>
      <p:ext uri="{BB962C8B-B14F-4D97-AF65-F5344CB8AC3E}">
        <p14:creationId xmlns:p14="http://schemas.microsoft.com/office/powerpoint/2010/main" xmlns="" val="211597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altLang="zh-TW" dirty="0" smtClean="0">
                <a:latin typeface="Heiti TC Light"/>
                <a:cs typeface="Heiti TC Light"/>
              </a:rPr>
              <a:t>design</a:t>
            </a:r>
            <a:endParaRPr lang="en-US" dirty="0">
              <a:latin typeface="Heiti TC Light"/>
              <a:cs typeface="Heiti TC Light"/>
            </a:endParaRPr>
          </a:p>
        </p:txBody>
      </p:sp>
      <p:sp>
        <p:nvSpPr>
          <p:cNvPr id="3" name="Content Placeholder 2"/>
          <p:cNvSpPr>
            <a:spLocks noGrp="1"/>
          </p:cNvSpPr>
          <p:nvPr>
            <p:ph idx="1"/>
          </p:nvPr>
        </p:nvSpPr>
        <p:spPr/>
        <p:txBody>
          <a:bodyPr/>
          <a:lstStyle/>
          <a:p>
            <a:pPr marL="0" indent="0">
              <a:buNone/>
            </a:pPr>
            <a:r>
              <a:rPr lang="zh-TW" altLang="en-US" dirty="0">
                <a:latin typeface="Apple LiGothic Medium"/>
                <a:ea typeface="Apple LiGothic Medium"/>
                <a:cs typeface="Apple LiGothic Medium"/>
              </a:rPr>
              <a:t>賦予</a:t>
            </a:r>
            <a:r>
              <a:rPr lang="zh-TW" altLang="en-US" dirty="0" smtClean="0">
                <a:latin typeface="Apple LiGothic Medium"/>
                <a:ea typeface="Apple LiGothic Medium"/>
                <a:cs typeface="Apple LiGothic Medium"/>
              </a:rPr>
              <a:t>物品 </a:t>
            </a:r>
            <a:r>
              <a:rPr lang="zh-TW" altLang="en-US" sz="5400" dirty="0" smtClean="0">
                <a:latin typeface="Apple LiGothic Medium"/>
                <a:ea typeface="Apple LiGothic Medium"/>
                <a:cs typeface="Apple LiGothic Medium"/>
              </a:rPr>
              <a:t>美感</a:t>
            </a:r>
            <a:r>
              <a:rPr lang="zh-TW" altLang="en-US" sz="4400" dirty="0" smtClean="0">
                <a:latin typeface="Apple LiGothic Medium"/>
                <a:ea typeface="Apple LiGothic Medium"/>
                <a:cs typeface="Apple LiGothic Medium"/>
              </a:rPr>
              <a:t> </a:t>
            </a:r>
            <a:r>
              <a:rPr lang="zh-TW" altLang="en-US" dirty="0" smtClean="0">
                <a:latin typeface="Apple LiGothic Medium"/>
                <a:ea typeface="Apple LiGothic Medium"/>
                <a:cs typeface="Apple LiGothic Medium"/>
              </a:rPr>
              <a:t>與 </a:t>
            </a:r>
            <a:r>
              <a:rPr lang="zh-TW" altLang="en-US" sz="5400" dirty="0" smtClean="0">
                <a:latin typeface="Apple LiGothic Medium"/>
                <a:ea typeface="Apple LiGothic Medium"/>
                <a:cs typeface="Apple LiGothic Medium"/>
              </a:rPr>
              <a:t>功</a:t>
            </a:r>
            <a:r>
              <a:rPr lang="zh-TW" altLang="en-US" sz="5400" dirty="0">
                <a:latin typeface="Apple LiGothic Medium"/>
                <a:ea typeface="Apple LiGothic Medium"/>
                <a:cs typeface="Apple LiGothic Medium"/>
              </a:rPr>
              <a:t>能</a:t>
            </a:r>
            <a:r>
              <a:rPr lang="zh-TW" altLang="en-US" sz="4400" dirty="0">
                <a:latin typeface="Apple LiGothic Medium"/>
                <a:ea typeface="Apple LiGothic Medium"/>
                <a:cs typeface="Apple LiGothic Medium"/>
              </a:rPr>
              <a:t> </a:t>
            </a:r>
            <a:endParaRPr lang="en-US" sz="4400" dirty="0">
              <a:latin typeface="Apple LiGothic Medium"/>
              <a:ea typeface="Apple LiGothic Medium"/>
              <a:cs typeface="Apple LiGothic Medium"/>
            </a:endParaRPr>
          </a:p>
        </p:txBody>
      </p:sp>
    </p:spTree>
    <p:extLst>
      <p:ext uri="{BB962C8B-B14F-4D97-AF65-F5344CB8AC3E}">
        <p14:creationId xmlns:p14="http://schemas.microsoft.com/office/powerpoint/2010/main" xmlns="" val="436689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altLang="zh-TW" dirty="0" smtClean="0">
                <a:latin typeface="Heiti TC Light"/>
                <a:cs typeface="Heiti TC Light"/>
              </a:rPr>
              <a:t>visualization</a:t>
            </a:r>
            <a:endParaRPr lang="en-US" dirty="0">
              <a:latin typeface="Heiti TC Light"/>
              <a:cs typeface="Heiti TC Light"/>
            </a:endParaRPr>
          </a:p>
        </p:txBody>
      </p:sp>
      <p:sp>
        <p:nvSpPr>
          <p:cNvPr id="3" name="Content Placeholder 2"/>
          <p:cNvSpPr>
            <a:spLocks noGrp="1"/>
          </p:cNvSpPr>
          <p:nvPr>
            <p:ph idx="1"/>
          </p:nvPr>
        </p:nvSpPr>
        <p:spPr/>
        <p:txBody>
          <a:bodyPr/>
          <a:lstStyle/>
          <a:p>
            <a:pPr marL="0" indent="0">
              <a:buNone/>
            </a:pPr>
            <a:r>
              <a:rPr lang="zh-TW" altLang="en-US" dirty="0" smtClean="0">
                <a:latin typeface="Apple LiGothic Medium"/>
                <a:ea typeface="Apple LiGothic Medium"/>
                <a:cs typeface="Apple LiGothic Medium"/>
              </a:rPr>
              <a:t>將不同的  </a:t>
            </a:r>
            <a:r>
              <a:rPr lang="zh-TW" altLang="en-US" sz="4400" dirty="0" smtClean="0">
                <a:latin typeface="Apple LiGothic Medium"/>
                <a:ea typeface="Apple LiGothic Medium"/>
                <a:cs typeface="Apple LiGothic Medium"/>
              </a:rPr>
              <a:t>溝通媒介</a:t>
            </a:r>
            <a:endParaRPr lang="en-US" altLang="zh-TW" sz="4400" dirty="0" smtClean="0">
              <a:latin typeface="Apple LiGothic Medium"/>
              <a:ea typeface="Apple LiGothic Medium"/>
              <a:cs typeface="Apple LiGothic Medium"/>
            </a:endParaRPr>
          </a:p>
          <a:p>
            <a:pPr marL="0" indent="0">
              <a:buNone/>
            </a:pPr>
            <a:endParaRPr lang="en-US" altLang="zh-TW" sz="4400" dirty="0" smtClean="0">
              <a:latin typeface="Apple LiGothic Medium"/>
              <a:ea typeface="Apple LiGothic Medium"/>
              <a:cs typeface="Apple LiGothic Medium"/>
            </a:endParaRPr>
          </a:p>
          <a:p>
            <a:pPr marL="0" indent="0">
              <a:buNone/>
            </a:pPr>
            <a:r>
              <a:rPr lang="zh-TW" altLang="en-US" dirty="0" smtClean="0">
                <a:latin typeface="Apple LiGothic Medium"/>
                <a:ea typeface="Apple LiGothic Medium"/>
                <a:cs typeface="Apple LiGothic Medium"/>
              </a:rPr>
              <a:t>轉化為</a:t>
            </a:r>
            <a:endParaRPr lang="en-US" altLang="zh-TW" dirty="0" smtClean="0">
              <a:latin typeface="Apple LiGothic Medium"/>
              <a:ea typeface="Apple LiGothic Medium"/>
              <a:cs typeface="Apple LiGothic Medium"/>
            </a:endParaRPr>
          </a:p>
          <a:p>
            <a:pPr marL="0" indent="0">
              <a:buNone/>
            </a:pPr>
            <a:endParaRPr lang="en-US" altLang="zh-TW" dirty="0" smtClean="0">
              <a:latin typeface="Apple LiGothic Medium"/>
              <a:ea typeface="Apple LiGothic Medium"/>
              <a:cs typeface="Apple LiGothic Medium"/>
            </a:endParaRPr>
          </a:p>
          <a:p>
            <a:pPr marL="0" indent="0">
              <a:buNone/>
            </a:pPr>
            <a:r>
              <a:rPr lang="zh-TW" altLang="en-US" sz="5400" dirty="0" smtClean="0">
                <a:latin typeface="Apple LiGothic Medium"/>
                <a:ea typeface="Apple LiGothic Medium"/>
                <a:cs typeface="Apple LiGothic Medium"/>
              </a:rPr>
              <a:t>圖像 </a:t>
            </a:r>
            <a:r>
              <a:rPr lang="zh-TW" altLang="en-US" dirty="0" smtClean="0">
                <a:latin typeface="Apple LiGothic Medium"/>
                <a:ea typeface="Apple LiGothic Medium"/>
                <a:cs typeface="Apple LiGothic Medium"/>
              </a:rPr>
              <a:t>的</a:t>
            </a:r>
            <a:r>
              <a:rPr lang="zh-TW" altLang="en-US" dirty="0">
                <a:latin typeface="Apple LiGothic Medium"/>
                <a:ea typeface="Apple LiGothic Medium"/>
                <a:cs typeface="Apple LiGothic Medium"/>
              </a:rPr>
              <a:t>過程 </a:t>
            </a:r>
            <a:endParaRPr lang="en-US" dirty="0">
              <a:latin typeface="Apple LiGothic Medium"/>
              <a:ea typeface="Apple LiGothic Medium"/>
              <a:cs typeface="Apple LiGothic Medium"/>
            </a:endParaRPr>
          </a:p>
        </p:txBody>
      </p:sp>
    </p:spTree>
    <p:extLst>
      <p:ext uri="{BB962C8B-B14F-4D97-AF65-F5344CB8AC3E}">
        <p14:creationId xmlns:p14="http://schemas.microsoft.com/office/powerpoint/2010/main" xmlns="" val="2842698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latin typeface="Heiti TC Light"/>
                <a:cs typeface="Heiti TC Light"/>
              </a:rPr>
              <a:t>open data </a:t>
            </a:r>
          </a:p>
        </p:txBody>
      </p:sp>
      <p:sp>
        <p:nvSpPr>
          <p:cNvPr id="3" name="Content Placeholder 2"/>
          <p:cNvSpPr>
            <a:spLocks noGrp="1"/>
          </p:cNvSpPr>
          <p:nvPr>
            <p:ph idx="1"/>
          </p:nvPr>
        </p:nvSpPr>
        <p:spPr/>
        <p:txBody>
          <a:bodyPr/>
          <a:lstStyle/>
          <a:p>
            <a:pPr marL="0" indent="0">
              <a:buNone/>
            </a:pPr>
            <a:r>
              <a:rPr lang="zh-TW" altLang="en-US" dirty="0">
                <a:latin typeface="Apple LiGothic Medium"/>
                <a:ea typeface="Apple LiGothic Medium"/>
                <a:cs typeface="Apple LiGothic Medium"/>
              </a:rPr>
              <a:t>將數據化</a:t>
            </a:r>
            <a:r>
              <a:rPr lang="zh-TW" altLang="en-US" dirty="0" smtClean="0">
                <a:latin typeface="Apple LiGothic Medium"/>
                <a:ea typeface="Apple LiGothic Medium"/>
                <a:cs typeface="Apple LiGothic Medium"/>
              </a:rPr>
              <a:t>為</a:t>
            </a:r>
            <a:r>
              <a:rPr lang="en-US" altLang="zh-TW" dirty="0" smtClean="0">
                <a:latin typeface="Apple LiGothic Medium"/>
                <a:ea typeface="Apple LiGothic Medium"/>
                <a:cs typeface="Apple LiGothic Medium"/>
              </a:rPr>
              <a:t> </a:t>
            </a:r>
            <a:r>
              <a:rPr lang="zh-TW" altLang="en-US" sz="5400" dirty="0" smtClean="0">
                <a:latin typeface="Apple LiGothic Medium"/>
                <a:ea typeface="Apple LiGothic Medium"/>
                <a:cs typeface="Apple LiGothic Medium"/>
              </a:rPr>
              <a:t>統一</a:t>
            </a:r>
            <a:r>
              <a:rPr lang="en-US" altLang="zh-TW" sz="5400" dirty="0" smtClean="0">
                <a:latin typeface="Apple LiGothic Medium"/>
                <a:ea typeface="Apple LiGothic Medium"/>
                <a:cs typeface="Apple LiGothic Medium"/>
              </a:rPr>
              <a:t> </a:t>
            </a:r>
            <a:r>
              <a:rPr lang="zh-TW" altLang="en-US" dirty="0" smtClean="0">
                <a:latin typeface="Apple LiGothic Medium"/>
                <a:ea typeface="Apple LiGothic Medium"/>
                <a:cs typeface="Apple LiGothic Medium"/>
              </a:rPr>
              <a:t>的</a:t>
            </a:r>
            <a:r>
              <a:rPr lang="zh-TW" altLang="en-US" dirty="0">
                <a:latin typeface="Apple LiGothic Medium"/>
                <a:ea typeface="Apple LiGothic Medium"/>
                <a:cs typeface="Apple LiGothic Medium"/>
              </a:rPr>
              <a:t>格式放</a:t>
            </a:r>
            <a:r>
              <a:rPr lang="zh-TW" altLang="en-US" dirty="0" smtClean="0">
                <a:latin typeface="Apple LiGothic Medium"/>
                <a:ea typeface="Apple LiGothic Medium"/>
                <a:cs typeface="Apple LiGothic Medium"/>
              </a:rPr>
              <a:t>在</a:t>
            </a:r>
            <a:r>
              <a:rPr lang="en-US" altLang="zh-TW" dirty="0" smtClean="0">
                <a:latin typeface="Apple LiGothic Medium"/>
                <a:ea typeface="Apple LiGothic Medium"/>
                <a:cs typeface="Apple LiGothic Medium"/>
              </a:rPr>
              <a:t> </a:t>
            </a:r>
            <a:r>
              <a:rPr lang="zh-TW" altLang="en-US" sz="5400" dirty="0" smtClean="0">
                <a:latin typeface="Apple LiGothic Medium"/>
                <a:ea typeface="Apple LiGothic Medium"/>
                <a:cs typeface="Apple LiGothic Medium"/>
              </a:rPr>
              <a:t>公開</a:t>
            </a:r>
            <a:r>
              <a:rPr lang="en-US" altLang="zh-TW" sz="5400" dirty="0" smtClean="0">
                <a:latin typeface="Apple LiGothic Medium"/>
                <a:ea typeface="Apple LiGothic Medium"/>
                <a:cs typeface="Apple LiGothic Medium"/>
              </a:rPr>
              <a:t> </a:t>
            </a:r>
            <a:r>
              <a:rPr lang="zh-TW" altLang="en-US" dirty="0" smtClean="0">
                <a:latin typeface="Apple LiGothic Medium"/>
                <a:ea typeface="Apple LiGothic Medium"/>
                <a:cs typeface="Apple LiGothic Medium"/>
              </a:rPr>
              <a:t>的平台上方便更多人使用</a:t>
            </a:r>
            <a:endParaRPr lang="en-US" altLang="zh-TW" dirty="0" smtClean="0">
              <a:latin typeface="Apple LiGothic Medium"/>
              <a:ea typeface="Apple LiGothic Medium"/>
              <a:cs typeface="Apple LiGothic Medium"/>
            </a:endParaRPr>
          </a:p>
          <a:p>
            <a:pPr marL="0" indent="0">
              <a:buNone/>
            </a:pPr>
            <a:endParaRPr lang="en-US" dirty="0">
              <a:latin typeface="Apple LiGothic Medium"/>
              <a:ea typeface="Apple LiGothic Medium"/>
              <a:cs typeface="Apple LiGothic Medium"/>
            </a:endParaRPr>
          </a:p>
          <a:p>
            <a:pPr marL="0" indent="0">
              <a:buNone/>
            </a:pPr>
            <a:r>
              <a:rPr lang="zh-TW" altLang="en-US" sz="5400" dirty="0">
                <a:latin typeface="Apple LiGothic Medium"/>
                <a:ea typeface="Apple LiGothic Medium"/>
                <a:cs typeface="Apple LiGothic Medium"/>
              </a:rPr>
              <a:t>無聊</a:t>
            </a:r>
            <a:r>
              <a:rPr lang="zh-TW" altLang="en-US" dirty="0">
                <a:latin typeface="Apple LiGothic Medium"/>
                <a:ea typeface="Apple LiGothic Medium"/>
                <a:cs typeface="Apple LiGothic Medium"/>
              </a:rPr>
              <a:t>的數據</a:t>
            </a:r>
            <a:endParaRPr lang="en-US" dirty="0">
              <a:latin typeface="Apple LiGothic Medium"/>
              <a:ea typeface="Apple LiGothic Medium"/>
              <a:cs typeface="Apple LiGothic Medium"/>
            </a:endParaRPr>
          </a:p>
        </p:txBody>
      </p:sp>
    </p:spTree>
    <p:extLst>
      <p:ext uri="{BB962C8B-B14F-4D97-AF65-F5344CB8AC3E}">
        <p14:creationId xmlns:p14="http://schemas.microsoft.com/office/powerpoint/2010/main" xmlns="" val="1771078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290286"/>
          </a:xfrm>
          <a:prstGeom prst="downArrow">
            <a:avLst/>
          </a:prstGeom>
        </p:spPr>
        <p:txBody>
          <a:bodyPr>
            <a:normAutofit fontScale="90000"/>
          </a:bodyPr>
          <a:lstStyle/>
          <a:p>
            <a:r>
              <a:rPr lang="en-US" altLang="zh-TW" dirty="0" smtClean="0">
                <a:latin typeface="Heiti TC Light"/>
                <a:cs typeface="Heiti TC Light"/>
              </a:rPr>
              <a:t>Data</a:t>
            </a:r>
            <a:br>
              <a:rPr lang="en-US" altLang="zh-TW" dirty="0" smtClean="0">
                <a:latin typeface="Heiti TC Light"/>
                <a:cs typeface="Heiti TC Light"/>
              </a:rPr>
            </a:br>
            <a:r>
              <a:rPr lang="en-US" altLang="zh-TW" dirty="0" smtClean="0">
                <a:latin typeface="Heiti TC Light"/>
                <a:cs typeface="Heiti TC Light"/>
              </a:rPr>
              <a:t/>
            </a:r>
            <a:br>
              <a:rPr lang="en-US" altLang="zh-TW" dirty="0" smtClean="0">
                <a:latin typeface="Heiti TC Light"/>
                <a:cs typeface="Heiti TC Light"/>
              </a:rPr>
            </a:br>
            <a:r>
              <a:rPr lang="en-US" altLang="zh-TW" dirty="0" smtClean="0">
                <a:latin typeface="Heiti TC Light"/>
                <a:cs typeface="Heiti TC Light"/>
              </a:rPr>
              <a:t/>
            </a:r>
            <a:br>
              <a:rPr lang="en-US" altLang="zh-TW" dirty="0" smtClean="0">
                <a:latin typeface="Heiti TC Light"/>
                <a:cs typeface="Heiti TC Light"/>
              </a:rPr>
            </a:br>
            <a:r>
              <a:rPr lang="en-US" altLang="zh-TW" dirty="0" smtClean="0">
                <a:latin typeface="Heiti TC Light"/>
                <a:cs typeface="Heiti TC Light"/>
              </a:rPr>
              <a:t/>
            </a:r>
            <a:br>
              <a:rPr lang="en-US" altLang="zh-TW" dirty="0" smtClean="0">
                <a:latin typeface="Heiti TC Light"/>
                <a:cs typeface="Heiti TC Light"/>
              </a:rPr>
            </a:br>
            <a:r>
              <a:rPr lang="en-US" altLang="zh-TW" dirty="0">
                <a:latin typeface="Heiti TC Light"/>
                <a:cs typeface="Heiti TC Light"/>
              </a:rPr>
              <a:t/>
            </a:r>
            <a:br>
              <a:rPr lang="en-US" altLang="zh-TW" dirty="0">
                <a:latin typeface="Heiti TC Light"/>
                <a:cs typeface="Heiti TC Light"/>
              </a:rPr>
            </a:br>
            <a:r>
              <a:rPr lang="en-US" altLang="zh-TW" dirty="0" smtClean="0">
                <a:latin typeface="Heiti TC Light"/>
                <a:cs typeface="Heiti TC Light"/>
              </a:rPr>
              <a:t/>
            </a:r>
            <a:br>
              <a:rPr lang="en-US" altLang="zh-TW" dirty="0" smtClean="0">
                <a:latin typeface="Heiti TC Light"/>
                <a:cs typeface="Heiti TC Light"/>
              </a:rPr>
            </a:br>
            <a:r>
              <a:rPr lang="en-US" altLang="zh-TW" dirty="0">
                <a:latin typeface="Heiti TC Light"/>
                <a:cs typeface="Heiti TC Light"/>
              </a:rPr>
              <a:t/>
            </a:r>
            <a:br>
              <a:rPr lang="en-US" altLang="zh-TW" dirty="0">
                <a:latin typeface="Heiti TC Light"/>
                <a:cs typeface="Heiti TC Light"/>
              </a:rPr>
            </a:br>
            <a:r>
              <a:rPr lang="en-US" altLang="zh-TW" dirty="0" smtClean="0">
                <a:latin typeface="Heiti TC Light"/>
                <a:cs typeface="Heiti TC Light"/>
              </a:rPr>
              <a:t/>
            </a:r>
            <a:br>
              <a:rPr lang="en-US" altLang="zh-TW" dirty="0" smtClean="0">
                <a:latin typeface="Heiti TC Light"/>
                <a:cs typeface="Heiti TC Light"/>
              </a:rPr>
            </a:br>
            <a:r>
              <a:rPr lang="en-US" altLang="zh-TW" dirty="0" smtClean="0">
                <a:latin typeface="Heiti TC Light"/>
                <a:cs typeface="Heiti TC Light"/>
              </a:rPr>
              <a:t>information</a:t>
            </a:r>
            <a:endParaRPr lang="en-US" dirty="0">
              <a:latin typeface="Heiti TC Light"/>
              <a:cs typeface="Heiti TC Light"/>
            </a:endParaRPr>
          </a:p>
        </p:txBody>
      </p:sp>
      <p:cxnSp>
        <p:nvCxnSpPr>
          <p:cNvPr id="7" name="Straight Arrow Connector 6"/>
          <p:cNvCxnSpPr/>
          <p:nvPr/>
        </p:nvCxnSpPr>
        <p:spPr>
          <a:xfrm flipH="1">
            <a:off x="4513385" y="1270000"/>
            <a:ext cx="19538" cy="9964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48093" y="5641593"/>
            <a:ext cx="1569660" cy="923330"/>
          </a:xfrm>
          <a:prstGeom prst="rect">
            <a:avLst/>
          </a:prstGeom>
          <a:noFill/>
        </p:spPr>
        <p:txBody>
          <a:bodyPr wrap="none" rtlCol="0">
            <a:spAutoFit/>
          </a:bodyPr>
          <a:lstStyle/>
          <a:p>
            <a:r>
              <a:rPr lang="zh-TW" altLang="en-US" sz="5400" dirty="0" smtClean="0">
                <a:latin typeface="Apple LiGothic Medium"/>
                <a:ea typeface="Apple LiGothic Medium"/>
                <a:cs typeface="Apple LiGothic Medium"/>
              </a:rPr>
              <a:t>閱讀</a:t>
            </a:r>
            <a:endParaRPr lang="en-US" sz="5400" dirty="0">
              <a:latin typeface="Apple LiGothic Medium"/>
              <a:ea typeface="Apple LiGothic Medium"/>
              <a:cs typeface="Apple LiGothic Medium"/>
            </a:endParaRPr>
          </a:p>
        </p:txBody>
      </p:sp>
      <p:sp>
        <p:nvSpPr>
          <p:cNvPr id="9" name="Isosceles Triangle 8"/>
          <p:cNvSpPr/>
          <p:nvPr/>
        </p:nvSpPr>
        <p:spPr>
          <a:xfrm flipV="1">
            <a:off x="3126154" y="1192944"/>
            <a:ext cx="2579077" cy="3750286"/>
          </a:xfrm>
          <a:prstGeom prst="triangle">
            <a:avLst>
              <a:gd name="adj" fmla="val 507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47716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290286"/>
          </a:xfrm>
          <a:prstGeom prst="downArrow">
            <a:avLst/>
          </a:prstGeom>
        </p:spPr>
        <p:txBody>
          <a:bodyPr>
            <a:normAutofit fontScale="90000"/>
          </a:bodyPr>
          <a:lstStyle/>
          <a:p>
            <a:r>
              <a:rPr lang="en-US" altLang="zh-TW" dirty="0" smtClean="0">
                <a:latin typeface="Heiti TC Light"/>
                <a:cs typeface="Heiti TC Light"/>
              </a:rPr>
              <a:t>Data</a:t>
            </a:r>
            <a:br>
              <a:rPr lang="en-US" altLang="zh-TW" dirty="0" smtClean="0">
                <a:latin typeface="Heiti TC Light"/>
                <a:cs typeface="Heiti TC Light"/>
              </a:rPr>
            </a:br>
            <a:r>
              <a:rPr lang="en-US" altLang="zh-TW" dirty="0" smtClean="0">
                <a:latin typeface="Heiti TC Light"/>
                <a:cs typeface="Heiti TC Light"/>
              </a:rPr>
              <a:t/>
            </a:r>
            <a:br>
              <a:rPr lang="en-US" altLang="zh-TW" dirty="0" smtClean="0">
                <a:latin typeface="Heiti TC Light"/>
                <a:cs typeface="Heiti TC Light"/>
              </a:rPr>
            </a:br>
            <a:r>
              <a:rPr lang="en-US" altLang="zh-TW" dirty="0" smtClean="0">
                <a:latin typeface="Heiti TC Light"/>
                <a:cs typeface="Heiti TC Light"/>
              </a:rPr>
              <a:t/>
            </a:r>
            <a:br>
              <a:rPr lang="en-US" altLang="zh-TW" dirty="0" smtClean="0">
                <a:latin typeface="Heiti TC Light"/>
                <a:cs typeface="Heiti TC Light"/>
              </a:rPr>
            </a:br>
            <a:r>
              <a:rPr lang="en-US" altLang="zh-TW" dirty="0" smtClean="0">
                <a:latin typeface="Heiti TC Light"/>
                <a:cs typeface="Heiti TC Light"/>
              </a:rPr>
              <a:t/>
            </a:r>
            <a:br>
              <a:rPr lang="en-US" altLang="zh-TW" dirty="0" smtClean="0">
                <a:latin typeface="Heiti TC Light"/>
                <a:cs typeface="Heiti TC Light"/>
              </a:rPr>
            </a:br>
            <a:r>
              <a:rPr lang="en-US" altLang="zh-TW" dirty="0">
                <a:latin typeface="Heiti TC Light"/>
                <a:cs typeface="Heiti TC Light"/>
              </a:rPr>
              <a:t/>
            </a:r>
            <a:br>
              <a:rPr lang="en-US" altLang="zh-TW" dirty="0">
                <a:latin typeface="Heiti TC Light"/>
                <a:cs typeface="Heiti TC Light"/>
              </a:rPr>
            </a:br>
            <a:r>
              <a:rPr lang="en-US" altLang="zh-TW" dirty="0" smtClean="0">
                <a:latin typeface="Heiti TC Light"/>
                <a:cs typeface="Heiti TC Light"/>
              </a:rPr>
              <a:t/>
            </a:r>
            <a:br>
              <a:rPr lang="en-US" altLang="zh-TW" dirty="0" smtClean="0">
                <a:latin typeface="Heiti TC Light"/>
                <a:cs typeface="Heiti TC Light"/>
              </a:rPr>
            </a:br>
            <a:r>
              <a:rPr lang="en-US" altLang="zh-TW" dirty="0">
                <a:latin typeface="Heiti TC Light"/>
                <a:cs typeface="Heiti TC Light"/>
              </a:rPr>
              <a:t/>
            </a:r>
            <a:br>
              <a:rPr lang="en-US" altLang="zh-TW" dirty="0">
                <a:latin typeface="Heiti TC Light"/>
                <a:cs typeface="Heiti TC Light"/>
              </a:rPr>
            </a:br>
            <a:r>
              <a:rPr lang="en-US" altLang="zh-TW" dirty="0" smtClean="0">
                <a:latin typeface="Heiti TC Light"/>
                <a:cs typeface="Heiti TC Light"/>
              </a:rPr>
              <a:t/>
            </a:r>
            <a:br>
              <a:rPr lang="en-US" altLang="zh-TW" dirty="0" smtClean="0">
                <a:latin typeface="Heiti TC Light"/>
                <a:cs typeface="Heiti TC Light"/>
              </a:rPr>
            </a:br>
            <a:r>
              <a:rPr lang="en-US" altLang="zh-TW" dirty="0" smtClean="0">
                <a:latin typeface="Heiti TC Light"/>
                <a:cs typeface="Heiti TC Light"/>
              </a:rPr>
              <a:t>information</a:t>
            </a:r>
            <a:endParaRPr lang="en-US" dirty="0">
              <a:latin typeface="Heiti TC Light"/>
              <a:cs typeface="Heiti TC Light"/>
            </a:endParaRPr>
          </a:p>
        </p:txBody>
      </p:sp>
      <p:cxnSp>
        <p:nvCxnSpPr>
          <p:cNvPr id="7" name="Straight Arrow Connector 6"/>
          <p:cNvCxnSpPr/>
          <p:nvPr/>
        </p:nvCxnSpPr>
        <p:spPr>
          <a:xfrm flipH="1">
            <a:off x="4513385" y="1270000"/>
            <a:ext cx="19538" cy="9964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748093" y="5641593"/>
            <a:ext cx="1569660" cy="923330"/>
          </a:xfrm>
          <a:prstGeom prst="rect">
            <a:avLst/>
          </a:prstGeom>
          <a:noFill/>
        </p:spPr>
        <p:txBody>
          <a:bodyPr wrap="none" rtlCol="0">
            <a:spAutoFit/>
          </a:bodyPr>
          <a:lstStyle/>
          <a:p>
            <a:r>
              <a:rPr lang="zh-TW" altLang="en-US" sz="5400" dirty="0" smtClean="0">
                <a:latin typeface="Apple LiGothic Medium"/>
                <a:ea typeface="Apple LiGothic Medium"/>
                <a:cs typeface="Apple LiGothic Medium"/>
              </a:rPr>
              <a:t>翻譯</a:t>
            </a:r>
            <a:endParaRPr lang="en-US" sz="5400" dirty="0">
              <a:latin typeface="Apple LiGothic Medium"/>
              <a:ea typeface="Apple LiGothic Medium"/>
              <a:cs typeface="Apple LiGothic Medium"/>
            </a:endParaRPr>
          </a:p>
        </p:txBody>
      </p:sp>
      <p:sp>
        <p:nvSpPr>
          <p:cNvPr id="9" name="Isosceles Triangle 8"/>
          <p:cNvSpPr/>
          <p:nvPr/>
        </p:nvSpPr>
        <p:spPr>
          <a:xfrm flipV="1">
            <a:off x="3126154" y="1192944"/>
            <a:ext cx="2579077" cy="3750286"/>
          </a:xfrm>
          <a:prstGeom prst="triangle">
            <a:avLst>
              <a:gd name="adj" fmla="val 5075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673231" y="1270000"/>
            <a:ext cx="4064000" cy="1754327"/>
          </a:xfrm>
          <a:prstGeom prst="rect">
            <a:avLst/>
          </a:prstGeom>
          <a:noFill/>
        </p:spPr>
        <p:txBody>
          <a:bodyPr wrap="square" rtlCol="0">
            <a:spAutoFit/>
          </a:bodyPr>
          <a:lstStyle/>
          <a:p>
            <a:r>
              <a:rPr lang="zh-TW" altLang="en-US" sz="3600" dirty="0" smtClean="0">
                <a:solidFill>
                  <a:schemeClr val="tx1">
                    <a:lumMod val="85000"/>
                  </a:schemeClr>
                </a:solidFill>
                <a:latin typeface="Apple LiGothic Medium"/>
                <a:ea typeface="Apple LiGothic Medium"/>
                <a:cs typeface="Apple LiGothic Medium"/>
              </a:rPr>
              <a:t>藝術家</a:t>
            </a:r>
            <a:endParaRPr lang="en-US" altLang="zh-TW" sz="3600" dirty="0">
              <a:solidFill>
                <a:schemeClr val="tx1">
                  <a:lumMod val="85000"/>
                </a:schemeClr>
              </a:solidFill>
              <a:latin typeface="Apple LiGothic Medium"/>
              <a:ea typeface="Apple LiGothic Medium"/>
              <a:cs typeface="Apple LiGothic Medium"/>
            </a:endParaRPr>
          </a:p>
          <a:p>
            <a:r>
              <a:rPr lang="zh-TW" altLang="en-US" sz="3600" dirty="0" smtClean="0">
                <a:solidFill>
                  <a:schemeClr val="tx1">
                    <a:lumMod val="85000"/>
                  </a:schemeClr>
                </a:solidFill>
                <a:latin typeface="Apple LiGothic Medium"/>
                <a:ea typeface="Apple LiGothic Medium"/>
                <a:cs typeface="Apple LiGothic Medium"/>
              </a:rPr>
              <a:t>設計師</a:t>
            </a:r>
            <a:endParaRPr lang="en-US" altLang="zh-TW" sz="3600" dirty="0" smtClean="0">
              <a:solidFill>
                <a:schemeClr val="tx1">
                  <a:lumMod val="85000"/>
                </a:schemeClr>
              </a:solidFill>
              <a:latin typeface="Apple LiGothic Medium"/>
              <a:ea typeface="Apple LiGothic Medium"/>
              <a:cs typeface="Apple LiGothic Medium"/>
            </a:endParaRPr>
          </a:p>
          <a:p>
            <a:r>
              <a:rPr lang="zh-TW" altLang="en-US" sz="3600" dirty="0" smtClean="0">
                <a:solidFill>
                  <a:schemeClr val="tx1">
                    <a:lumMod val="85000"/>
                  </a:schemeClr>
                </a:solidFill>
                <a:latin typeface="Apple LiGothic Medium"/>
                <a:ea typeface="Apple LiGothic Medium"/>
                <a:cs typeface="Apple LiGothic Medium"/>
              </a:rPr>
              <a:t>工程師</a:t>
            </a:r>
            <a:endParaRPr lang="en-US" sz="3600" dirty="0">
              <a:solidFill>
                <a:schemeClr val="tx1">
                  <a:lumMod val="85000"/>
                </a:schemeClr>
              </a:solidFill>
              <a:latin typeface="Apple LiGothic Medium"/>
              <a:ea typeface="Apple LiGothic Medium"/>
              <a:cs typeface="Apple LiGothic Medium"/>
            </a:endParaRPr>
          </a:p>
        </p:txBody>
      </p:sp>
    </p:spTree>
    <p:extLst>
      <p:ext uri="{BB962C8B-B14F-4D97-AF65-F5344CB8AC3E}">
        <p14:creationId xmlns:p14="http://schemas.microsoft.com/office/powerpoint/2010/main" xmlns="" val="2864818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4" name="Picture 3" descr="螢幕快照 2013-01-14 2.31.10 A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8104" y="0"/>
            <a:ext cx="12084296" cy="7035922"/>
          </a:xfrm>
          <a:prstGeom prst="rect">
            <a:avLst/>
          </a:prstGeom>
        </p:spPr>
      </p:pic>
    </p:spTree>
    <p:extLst>
      <p:ext uri="{BB962C8B-B14F-4D97-AF65-F5344CB8AC3E}">
        <p14:creationId xmlns:p14="http://schemas.microsoft.com/office/powerpoint/2010/main" xmlns="" val="3238861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螢幕快照 2013-01-14 2.31.49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25286" y="0"/>
            <a:ext cx="12324806" cy="6858000"/>
          </a:xfrm>
          <a:prstGeom prst="rect">
            <a:avLst/>
          </a:prstGeom>
        </p:spPr>
      </p:pic>
    </p:spTree>
    <p:extLst>
      <p:ext uri="{BB962C8B-B14F-4D97-AF65-F5344CB8AC3E}">
        <p14:creationId xmlns:p14="http://schemas.microsoft.com/office/powerpoint/2010/main" xmlns="" val="3486452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681492" y="650560"/>
            <a:ext cx="7573858" cy="5478422"/>
          </a:xfrm>
          <a:prstGeom prst="rect">
            <a:avLst/>
          </a:prstGeom>
          <a:noFill/>
        </p:spPr>
        <p:txBody>
          <a:bodyPr wrap="square" rtlCol="0">
            <a:spAutoFit/>
          </a:bodyPr>
          <a:lstStyle/>
          <a:p>
            <a:r>
              <a:rPr lang="zh-TW" altLang="en-US" sz="3200" b="1" dirty="0"/>
              <a:t>具體的技術與</a:t>
            </a:r>
            <a:r>
              <a:rPr lang="zh-TW" altLang="en-US" sz="3200" b="1" dirty="0" smtClean="0"/>
              <a:t>方法：</a:t>
            </a:r>
            <a:endParaRPr lang="en-US" altLang="zh-TW" sz="3200" b="1" dirty="0" smtClean="0"/>
          </a:p>
          <a:p>
            <a:endParaRPr lang="en-US" altLang="zh-TW" b="1" dirty="0"/>
          </a:p>
          <a:p>
            <a:pPr marL="342900" indent="-342900">
              <a:buFont typeface="+mj-lt"/>
              <a:buAutoNum type="arabicPeriod"/>
            </a:pPr>
            <a:r>
              <a:rPr lang="zh-TW" altLang="en-US" sz="2400" dirty="0">
                <a:hlinkClick r:id="rId3"/>
              </a:rPr>
              <a:t>分支圖（系統發育）</a:t>
            </a:r>
          </a:p>
          <a:p>
            <a:pPr marL="342900" indent="-342900">
              <a:buFont typeface="+mj-lt"/>
              <a:buAutoNum type="arabicPeriod"/>
            </a:pPr>
            <a:r>
              <a:rPr lang="zh-TW" altLang="ro-RO" sz="2400" dirty="0">
                <a:hlinkClick r:id="rId4"/>
              </a:rPr>
              <a:t>色彩字母表（</a:t>
            </a:r>
            <a:r>
              <a:rPr lang="zh-TW" altLang="ro-RO" sz="2400" dirty="0">
                <a:hlinkClick r:id="rId5"/>
              </a:rPr>
              <a:t>英語：</a:t>
            </a:r>
            <a:r>
              <a:rPr lang="ro-RO" altLang="zh-TW" sz="2400" dirty="0">
                <a:hlinkClick r:id="rId6"/>
              </a:rPr>
              <a:t>Color alphabet</a:t>
            </a:r>
            <a:r>
              <a:rPr lang="zh-TW" altLang="ro-RO" sz="2400" dirty="0">
                <a:hlinkClick r:id="rId6"/>
              </a:rPr>
              <a:t>）</a:t>
            </a:r>
          </a:p>
          <a:p>
            <a:pPr marL="342900" indent="-342900">
              <a:buFont typeface="+mj-lt"/>
              <a:buAutoNum type="arabicPeriod"/>
            </a:pPr>
            <a:r>
              <a:rPr lang="zh-TW" altLang="en-US" sz="2400" dirty="0">
                <a:hlinkClick r:id="rId7"/>
              </a:rPr>
              <a:t>樹狀圖（分類）</a:t>
            </a:r>
          </a:p>
          <a:p>
            <a:pPr marL="342900" indent="-342900">
              <a:buFont typeface="+mj-lt"/>
              <a:buAutoNum type="arabicPeriod"/>
            </a:pPr>
            <a:r>
              <a:rPr lang="zh-Hant" altLang="en-US" sz="2400" dirty="0">
                <a:hlinkClick r:id="rId8"/>
              </a:rPr>
              <a:t>信息可視化參考模型（</a:t>
            </a:r>
            <a:r>
              <a:rPr lang="zh-Hant" altLang="en-US" sz="2400" dirty="0">
                <a:hlinkClick r:id="rId5"/>
              </a:rPr>
              <a:t>英語：</a:t>
            </a:r>
            <a:r>
              <a:rPr lang="en-US" altLang="zh-Hant" sz="2400" dirty="0">
                <a:hlinkClick r:id="rId9"/>
              </a:rPr>
              <a:t>Information visualization reference model</a:t>
            </a:r>
            <a:r>
              <a:rPr lang="zh-Hant" altLang="en-US" sz="2400" dirty="0">
                <a:hlinkClick r:id="rId9"/>
              </a:rPr>
              <a:t>）</a:t>
            </a:r>
          </a:p>
          <a:p>
            <a:pPr marL="342900" indent="-342900">
              <a:buFont typeface="+mj-lt"/>
              <a:buAutoNum type="arabicPeriod"/>
            </a:pPr>
            <a:r>
              <a:rPr lang="zh-Hant" altLang="en-US" sz="2400" dirty="0">
                <a:hlinkClick r:id="rId10"/>
              </a:rPr>
              <a:t>圖形繪製（</a:t>
            </a:r>
            <a:r>
              <a:rPr lang="zh-Hant" altLang="en-US" sz="2400" dirty="0">
                <a:hlinkClick r:id="rId5"/>
              </a:rPr>
              <a:t>英語：</a:t>
            </a:r>
            <a:r>
              <a:rPr lang="en-US" altLang="zh-Hant" sz="2400" dirty="0">
                <a:hlinkClick r:id="rId11"/>
              </a:rPr>
              <a:t>Graph drawing</a:t>
            </a:r>
            <a:r>
              <a:rPr lang="zh-Hant" altLang="en-US" sz="2400" dirty="0">
                <a:hlinkClick r:id="rId11"/>
              </a:rPr>
              <a:t>）</a:t>
            </a:r>
          </a:p>
          <a:p>
            <a:pPr marL="342900" indent="-342900">
              <a:buFont typeface="+mj-lt"/>
              <a:buAutoNum type="arabicPeriod"/>
            </a:pPr>
            <a:r>
              <a:rPr lang="zh-TW" altLang="en-US" sz="2400" dirty="0">
                <a:hlinkClick r:id="rId12"/>
              </a:rPr>
              <a:t>暈輪法（</a:t>
            </a:r>
            <a:r>
              <a:rPr lang="zh-TW" altLang="en-US" sz="2400" dirty="0">
                <a:hlinkClick r:id="rId5"/>
              </a:rPr>
              <a:t>英語：</a:t>
            </a:r>
            <a:r>
              <a:rPr lang="en-US" altLang="zh-TW" sz="2400" dirty="0">
                <a:hlinkClick r:id="rId13"/>
              </a:rPr>
              <a:t>Halo (visualization technique)</a:t>
            </a:r>
            <a:r>
              <a:rPr lang="zh-TW" altLang="en-US" sz="2400" dirty="0">
                <a:hlinkClick r:id="rId13"/>
              </a:rPr>
              <a:t>）</a:t>
            </a:r>
          </a:p>
          <a:p>
            <a:pPr marL="342900" indent="-342900">
              <a:buFont typeface="+mj-lt"/>
              <a:buAutoNum type="arabicPeriod"/>
            </a:pPr>
            <a:r>
              <a:rPr lang="zh-Hant" altLang="en-US" sz="2400" dirty="0">
                <a:hlinkClick r:id="rId14"/>
              </a:rPr>
              <a:t>雙曲樹（</a:t>
            </a:r>
            <a:r>
              <a:rPr lang="zh-Hant" altLang="en-US" sz="2400" dirty="0">
                <a:hlinkClick r:id="rId5"/>
              </a:rPr>
              <a:t>英語：</a:t>
            </a:r>
            <a:r>
              <a:rPr lang="en-US" altLang="zh-Hant" sz="2400" dirty="0">
                <a:hlinkClick r:id="rId15"/>
              </a:rPr>
              <a:t>HyperbolicTree</a:t>
            </a:r>
            <a:r>
              <a:rPr lang="zh-Hant" altLang="en-US" sz="2400" dirty="0">
                <a:hlinkClick r:id="rId15"/>
              </a:rPr>
              <a:t>）</a:t>
            </a:r>
          </a:p>
          <a:p>
            <a:pPr marL="342900" indent="-342900">
              <a:buFont typeface="+mj-lt"/>
              <a:buAutoNum type="arabicPeriod"/>
            </a:pPr>
            <a:r>
              <a:rPr lang="ja-JP" altLang="en-US" sz="2400" dirty="0">
                <a:hlinkClick r:id="rId16"/>
              </a:rPr>
              <a:t>多維尺度分析（</a:t>
            </a:r>
            <a:r>
              <a:rPr lang="ja-JP" altLang="en-US" sz="2400" dirty="0">
                <a:hlinkClick r:id="rId5"/>
              </a:rPr>
              <a:t>英語：</a:t>
            </a:r>
            <a:r>
              <a:rPr lang="en-US" altLang="ja-JP" sz="2400" dirty="0">
                <a:hlinkClick r:id="rId17"/>
              </a:rPr>
              <a:t>Multidimensional scaling</a:t>
            </a:r>
            <a:r>
              <a:rPr lang="ja-JP" altLang="en-US" sz="2400" dirty="0">
                <a:hlinkClick r:id="rId17"/>
              </a:rPr>
              <a:t>）</a:t>
            </a:r>
          </a:p>
          <a:p>
            <a:pPr marL="342900" indent="-342900">
              <a:buFont typeface="+mj-lt"/>
              <a:buAutoNum type="arabicPeriod"/>
            </a:pPr>
            <a:r>
              <a:rPr lang="zh-TW" altLang="en-US" sz="2400" dirty="0">
                <a:hlinkClick r:id="rId18"/>
              </a:rPr>
              <a:t>問題求解環境（</a:t>
            </a:r>
            <a:r>
              <a:rPr lang="zh-TW" altLang="en-US" sz="2400" dirty="0">
                <a:hlinkClick r:id="rId5"/>
              </a:rPr>
              <a:t>英語：</a:t>
            </a:r>
            <a:r>
              <a:rPr lang="en-US" altLang="zh-TW" sz="2400" dirty="0">
                <a:hlinkClick r:id="rId19"/>
              </a:rPr>
              <a:t>Problem Solving Environment</a:t>
            </a:r>
            <a:r>
              <a:rPr lang="zh-TW" altLang="en-US" sz="2400" dirty="0">
                <a:hlinkClick r:id="rId19"/>
              </a:rPr>
              <a:t>）</a:t>
            </a:r>
          </a:p>
          <a:p>
            <a:pPr marL="342900" indent="-342900">
              <a:buFont typeface="+mj-lt"/>
              <a:buAutoNum type="arabicPeriod"/>
            </a:pPr>
            <a:r>
              <a:rPr lang="zh-TW" altLang="en-US" sz="2400" dirty="0">
                <a:hlinkClick r:id="rId20"/>
              </a:rPr>
              <a:t>矩形式樹狀結構繪圖法</a:t>
            </a:r>
            <a:endParaRPr lang="en-US" altLang="zh-TW" sz="2400" b="1" dirty="0" smtClean="0"/>
          </a:p>
          <a:p>
            <a:endParaRPr kumimoji="1" lang="en-US" altLang="zh-TW" dirty="0" smtClean="0"/>
          </a:p>
          <a:p>
            <a:endParaRPr kumimoji="1" lang="zh-TW" altLang="en-US" dirty="0"/>
          </a:p>
        </p:txBody>
      </p:sp>
    </p:spTree>
    <p:extLst>
      <p:ext uri="{BB962C8B-B14F-4D97-AF65-F5344CB8AC3E}">
        <p14:creationId xmlns:p14="http://schemas.microsoft.com/office/powerpoint/2010/main" xmlns="" val="93587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tLang="zh-TW" dirty="0" smtClean="0"/>
              <a:t>Step 1/5 : ask a question</a:t>
            </a:r>
          </a:p>
        </p:txBody>
      </p:sp>
      <p:sp>
        <p:nvSpPr>
          <p:cNvPr id="35842" name="Content Placeholder 2"/>
          <p:cNvSpPr>
            <a:spLocks noGrp="1"/>
          </p:cNvSpPr>
          <p:nvPr>
            <p:ph idx="1"/>
          </p:nvPr>
        </p:nvSpPr>
        <p:spPr/>
        <p:txBody>
          <a:bodyPr>
            <a:normAutofit fontScale="92500"/>
          </a:bodyPr>
          <a:lstStyle/>
          <a:p>
            <a:r>
              <a:rPr lang="en-US" altLang="zh-TW" dirty="0" smtClean="0">
                <a:latin typeface="Heiti TC Light"/>
                <a:cs typeface="Heiti TC Light"/>
              </a:rPr>
              <a:t>Who are you? What is your concern?</a:t>
            </a:r>
          </a:p>
          <a:p>
            <a:r>
              <a:rPr lang="en-US" altLang="zh-TW" dirty="0" smtClean="0">
                <a:latin typeface="Heiti TC Light"/>
                <a:cs typeface="Heiti TC Light"/>
              </a:rPr>
              <a:t>Citizen</a:t>
            </a:r>
          </a:p>
          <a:p>
            <a:pPr lvl="1"/>
            <a:r>
              <a:rPr lang="en-US" altLang="zh-TW" dirty="0" smtClean="0">
                <a:latin typeface="Heiti TC Light"/>
                <a:cs typeface="Heiti TC Light"/>
              </a:rPr>
              <a:t>How does the government spend our money?</a:t>
            </a:r>
          </a:p>
          <a:p>
            <a:r>
              <a:rPr lang="en-US" altLang="zh-TW" dirty="0" smtClean="0">
                <a:latin typeface="Heiti TC Light"/>
                <a:cs typeface="Heiti TC Light"/>
              </a:rPr>
              <a:t>Business</a:t>
            </a:r>
          </a:p>
          <a:p>
            <a:pPr lvl="1"/>
            <a:r>
              <a:rPr lang="en-US" altLang="zh-TW" dirty="0" smtClean="0">
                <a:latin typeface="Heiti TC Light"/>
                <a:cs typeface="Heiti TC Light"/>
              </a:rPr>
              <a:t>What would a user like to read when he or she read a given article (Yahoo), make a decision, complete a transaction (Amazon), </a:t>
            </a:r>
          </a:p>
          <a:p>
            <a:r>
              <a:rPr lang="en-US" altLang="zh-TW" dirty="0" smtClean="0">
                <a:latin typeface="Heiti TC Light"/>
                <a:cs typeface="Heiti TC Light"/>
              </a:rPr>
              <a:t>You?</a:t>
            </a:r>
          </a:p>
          <a:p>
            <a:pPr lvl="1"/>
            <a:endParaRPr lang="zh-TW" altLang="zh-TW" dirty="0" smtClean="0">
              <a:latin typeface="Heiti TC Light"/>
              <a:cs typeface="Heiti TC Light"/>
            </a:endParaRPr>
          </a:p>
        </p:txBody>
      </p:sp>
    </p:spTree>
    <p:extLst>
      <p:ext uri="{BB962C8B-B14F-4D97-AF65-F5344CB8AC3E}">
        <p14:creationId xmlns:p14="http://schemas.microsoft.com/office/powerpoint/2010/main" xmlns="" val="30263699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螢幕快照 2013-01-14 2.31.32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49182" y="0"/>
            <a:ext cx="11693182" cy="6858000"/>
          </a:xfrm>
          <a:prstGeom prst="rect">
            <a:avLst/>
          </a:prstGeom>
        </p:spPr>
      </p:pic>
    </p:spTree>
    <p:extLst>
      <p:ext uri="{BB962C8B-B14F-4D97-AF65-F5344CB8AC3E}">
        <p14:creationId xmlns:p14="http://schemas.microsoft.com/office/powerpoint/2010/main" xmlns="" val="1803639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tLang="zh-TW" dirty="0" smtClean="0"/>
              <a:t>Step 2/5 : Get your data</a:t>
            </a:r>
          </a:p>
        </p:txBody>
      </p:sp>
      <p:sp>
        <p:nvSpPr>
          <p:cNvPr id="3" name="Content Placeholder 2"/>
          <p:cNvSpPr>
            <a:spLocks noGrp="1"/>
          </p:cNvSpPr>
          <p:nvPr>
            <p:ph idx="1"/>
          </p:nvPr>
        </p:nvSpPr>
        <p:spPr>
          <a:xfrm>
            <a:off x="539552" y="1556792"/>
            <a:ext cx="8229600" cy="4824536"/>
          </a:xfrm>
        </p:spPr>
        <p:txBody>
          <a:bodyPr>
            <a:normAutofit/>
          </a:bodyPr>
          <a:lstStyle/>
          <a:p>
            <a:r>
              <a:rPr lang="en-US" altLang="zh-TW" sz="1900" dirty="0" smtClean="0"/>
              <a:t>Data type</a:t>
            </a:r>
          </a:p>
          <a:p>
            <a:pPr lvl="1"/>
            <a:r>
              <a:rPr lang="en-US" altLang="zh-TW" sz="1700" dirty="0" smtClean="0"/>
              <a:t>Open Data : </a:t>
            </a:r>
            <a:r>
              <a:rPr lang="en-US" altLang="zh-TW" sz="1700" dirty="0" smtClean="0">
                <a:hlinkClick r:id="rId2"/>
              </a:rPr>
              <a:t>http://okfnlabs.org/opendatacensus/</a:t>
            </a:r>
            <a:r>
              <a:rPr lang="en-US" altLang="zh-TW" sz="1700" dirty="0" smtClean="0"/>
              <a:t> </a:t>
            </a:r>
          </a:p>
          <a:p>
            <a:pPr lvl="1"/>
            <a:r>
              <a:rPr lang="en-US" altLang="zh-TW" sz="1700" dirty="0" smtClean="0"/>
              <a:t> Any other</a:t>
            </a:r>
          </a:p>
          <a:p>
            <a:r>
              <a:rPr lang="en-US" altLang="zh-TW" sz="1900" dirty="0" smtClean="0"/>
              <a:t>Retrieve methods</a:t>
            </a:r>
          </a:p>
          <a:p>
            <a:pPr lvl="1"/>
            <a:r>
              <a:rPr lang="en-US" altLang="zh-TW" sz="1700" dirty="0" smtClean="0"/>
              <a:t>download from website </a:t>
            </a:r>
            <a:r>
              <a:rPr lang="en-US" altLang="zh-TW" sz="1700" dirty="0" smtClean="0">
                <a:hlinkClick r:id="rId3"/>
              </a:rPr>
              <a:t>http://www.dgbas.gov.tw/ct.asp?xItem=31908&amp;CtNode=5748&amp;mp=1</a:t>
            </a:r>
            <a:r>
              <a:rPr lang="en-US" altLang="zh-TW" sz="1700" dirty="0" smtClean="0"/>
              <a:t> </a:t>
            </a:r>
          </a:p>
          <a:p>
            <a:pPr lvl="1"/>
            <a:r>
              <a:rPr lang="en-US" altLang="zh-TW" sz="1700" dirty="0" smtClean="0"/>
              <a:t>Code : get xml or </a:t>
            </a:r>
            <a:r>
              <a:rPr lang="en-US" altLang="zh-TW" sz="1700" dirty="0" err="1" smtClean="0"/>
              <a:t>json</a:t>
            </a:r>
            <a:r>
              <a:rPr lang="en-US" altLang="zh-TW" sz="1700" dirty="0" smtClean="0"/>
              <a:t> data</a:t>
            </a:r>
          </a:p>
          <a:p>
            <a:pPr lvl="1"/>
            <a:r>
              <a:rPr lang="en-US" altLang="zh-TW" sz="1700" dirty="0" smtClean="0"/>
              <a:t>Any other </a:t>
            </a:r>
          </a:p>
        </p:txBody>
      </p:sp>
    </p:spTree>
    <p:extLst>
      <p:ext uri="{BB962C8B-B14F-4D97-AF65-F5344CB8AC3E}">
        <p14:creationId xmlns:p14="http://schemas.microsoft.com/office/powerpoint/2010/main" xmlns="" val="36452615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螢幕快照 2013-01-14 2.32.02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93246" y="0"/>
            <a:ext cx="12532895" cy="6858000"/>
          </a:xfrm>
          <a:prstGeom prst="rect">
            <a:avLst/>
          </a:prstGeom>
        </p:spPr>
      </p:pic>
    </p:spTree>
    <p:extLst>
      <p:ext uri="{BB962C8B-B14F-4D97-AF65-F5344CB8AC3E}">
        <p14:creationId xmlns:p14="http://schemas.microsoft.com/office/powerpoint/2010/main" xmlns="" val="2839495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altLang="zh-TW" smtClean="0"/>
              <a:t>Step 3/5 : choose your tool</a:t>
            </a:r>
          </a:p>
        </p:txBody>
      </p:sp>
      <p:sp>
        <p:nvSpPr>
          <p:cNvPr id="36866" name="Content Placeholder 2"/>
          <p:cNvSpPr>
            <a:spLocks noGrp="1"/>
          </p:cNvSpPr>
          <p:nvPr>
            <p:ph idx="1"/>
          </p:nvPr>
        </p:nvSpPr>
        <p:spPr/>
        <p:txBody>
          <a:bodyPr/>
          <a:lstStyle/>
          <a:p>
            <a:r>
              <a:rPr lang="en-US" altLang="zh-TW" dirty="0" smtClean="0"/>
              <a:t>Pen and paper</a:t>
            </a:r>
          </a:p>
          <a:p>
            <a:r>
              <a:rPr lang="en-US" altLang="zh-TW" dirty="0" smtClean="0"/>
              <a:t>computer</a:t>
            </a:r>
          </a:p>
          <a:p>
            <a:r>
              <a:rPr lang="en-US" altLang="zh-TW" dirty="0" smtClean="0"/>
              <a:t>Spread sheet</a:t>
            </a:r>
          </a:p>
          <a:p>
            <a:r>
              <a:rPr lang="en-US" altLang="zh-TW" dirty="0" smtClean="0"/>
              <a:t>Code</a:t>
            </a:r>
          </a:p>
          <a:p>
            <a:endParaRPr lang="en-US" altLang="zh-TW" dirty="0" smtClean="0"/>
          </a:p>
        </p:txBody>
      </p:sp>
    </p:spTree>
    <p:extLst>
      <p:ext uri="{BB962C8B-B14F-4D97-AF65-F5344CB8AC3E}">
        <p14:creationId xmlns:p14="http://schemas.microsoft.com/office/powerpoint/2010/main" xmlns="" val="1397726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螢幕快照 2013-01-14 2.32.21 A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56635" y="0"/>
            <a:ext cx="12200635" cy="6858000"/>
          </a:xfrm>
          <a:prstGeom prst="rect">
            <a:avLst/>
          </a:prstGeom>
        </p:spPr>
      </p:pic>
    </p:spTree>
    <p:extLst>
      <p:ext uri="{BB962C8B-B14F-4D97-AF65-F5344CB8AC3E}">
        <p14:creationId xmlns:p14="http://schemas.microsoft.com/office/powerpoint/2010/main" xmlns="" val="93666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zh-TW" smtClean="0"/>
              <a:t>Step 4/5 : explore, get your story</a:t>
            </a:r>
          </a:p>
        </p:txBody>
      </p:sp>
      <p:sp>
        <p:nvSpPr>
          <p:cNvPr id="37890" name="Content Placeholder 2"/>
          <p:cNvSpPr>
            <a:spLocks noGrp="1"/>
          </p:cNvSpPr>
          <p:nvPr>
            <p:ph idx="1"/>
          </p:nvPr>
        </p:nvSpPr>
        <p:spPr/>
        <p:txBody>
          <a:bodyPr/>
          <a:lstStyle/>
          <a:p>
            <a:pPr marL="0" indent="0">
              <a:buNone/>
            </a:pPr>
            <a:r>
              <a:rPr lang="en-US" altLang="zh-TW" dirty="0" smtClean="0"/>
              <a:t>Trends</a:t>
            </a:r>
          </a:p>
          <a:p>
            <a:pPr marL="0" indent="0">
              <a:buNone/>
            </a:pPr>
            <a:r>
              <a:rPr lang="en-US" altLang="zh-TW" dirty="0" smtClean="0"/>
              <a:t>Patterns</a:t>
            </a:r>
          </a:p>
          <a:p>
            <a:pPr marL="0" indent="0">
              <a:buNone/>
            </a:pPr>
            <a:r>
              <a:rPr lang="en-US" altLang="zh-TW" dirty="0" smtClean="0"/>
              <a:t>differences</a:t>
            </a:r>
          </a:p>
          <a:p>
            <a:pPr marL="0" indent="0">
              <a:buNone/>
            </a:pPr>
            <a:r>
              <a:rPr lang="en-US" altLang="zh-TW" dirty="0" smtClean="0"/>
              <a:t>Categories</a:t>
            </a:r>
          </a:p>
          <a:p>
            <a:pPr marL="0" indent="0">
              <a:buNone/>
            </a:pPr>
            <a:r>
              <a:rPr lang="en-US" altLang="zh-TW" dirty="0" smtClean="0"/>
              <a:t>Space</a:t>
            </a:r>
          </a:p>
          <a:p>
            <a:pPr marL="0" indent="0">
              <a:buNone/>
            </a:pPr>
            <a:r>
              <a:rPr lang="en-US" altLang="zh-TW" dirty="0" smtClean="0"/>
              <a:t>time</a:t>
            </a:r>
            <a:endParaRPr lang="en-US" dirty="0"/>
          </a:p>
          <a:p>
            <a:endParaRPr lang="zh-TW" altLang="zh-TW" dirty="0" smtClean="0"/>
          </a:p>
        </p:txBody>
      </p:sp>
    </p:spTree>
    <p:extLst>
      <p:ext uri="{BB962C8B-B14F-4D97-AF65-F5344CB8AC3E}">
        <p14:creationId xmlns:p14="http://schemas.microsoft.com/office/powerpoint/2010/main" xmlns="" val="2037596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螢幕快照 2013-01-14 2.33.53 AM.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15903" y="0"/>
            <a:ext cx="12458373" cy="6858000"/>
          </a:xfrm>
          <a:prstGeom prst="rect">
            <a:avLst/>
          </a:prstGeom>
        </p:spPr>
      </p:pic>
    </p:spTree>
    <p:extLst>
      <p:ext uri="{BB962C8B-B14F-4D97-AF65-F5344CB8AC3E}">
        <p14:creationId xmlns:p14="http://schemas.microsoft.com/office/powerpoint/2010/main" xmlns="" val="28209039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zh-TW" smtClean="0"/>
              <a:t>Step 5/5 : design your visual</a:t>
            </a:r>
          </a:p>
        </p:txBody>
      </p:sp>
      <p:sp>
        <p:nvSpPr>
          <p:cNvPr id="38914" name="Content Placeholder 2"/>
          <p:cNvSpPr>
            <a:spLocks noGrp="1"/>
          </p:cNvSpPr>
          <p:nvPr>
            <p:ph idx="1"/>
          </p:nvPr>
        </p:nvSpPr>
        <p:spPr/>
        <p:txBody>
          <a:bodyPr/>
          <a:lstStyle/>
          <a:p>
            <a:r>
              <a:rPr lang="en-US" altLang="zh-TW" dirty="0" smtClean="0"/>
              <a:t>Open Spending : </a:t>
            </a:r>
            <a:r>
              <a:rPr lang="en-US" altLang="zh-TW" dirty="0" smtClean="0">
                <a:hlinkClick r:id="rId3"/>
              </a:rPr>
              <a:t>http://openspending.org</a:t>
            </a:r>
            <a:endParaRPr lang="en-US" altLang="zh-TW" dirty="0" smtClean="0"/>
          </a:p>
          <a:p>
            <a:r>
              <a:rPr lang="en-US" altLang="zh-TW" dirty="0" smtClean="0"/>
              <a:t>IBM many eyes : </a:t>
            </a:r>
            <a:r>
              <a:rPr lang="en-US" altLang="zh-TW" dirty="0" smtClean="0">
                <a:hlinkClick r:id="rId4"/>
              </a:rPr>
              <a:t>http://www-958.ibm.com/software/data/cognos/manyeyes/</a:t>
            </a:r>
            <a:r>
              <a:rPr lang="en-US" altLang="zh-TW" dirty="0" smtClean="0"/>
              <a:t> </a:t>
            </a:r>
          </a:p>
        </p:txBody>
      </p:sp>
    </p:spTree>
    <p:extLst>
      <p:ext uri="{BB962C8B-B14F-4D97-AF65-F5344CB8AC3E}">
        <p14:creationId xmlns:p14="http://schemas.microsoft.com/office/powerpoint/2010/main" xmlns="" val="291196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x.mov">
            <a:hlinkClick r:id="" action="ppaction://media"/>
          </p:cNvPr>
          <p:cNvPicPr>
            <a:picLocks noGrp="1" noChangeAspect="1"/>
          </p:cNvPicPr>
          <p:nvPr>
            <p:ph idx="1"/>
            <a:videoFile r:link="rId1"/>
            <p:extLst>
              <p:ext uri="{DAA4B4D4-6D71-4841-9C94-3DE7FCFB9230}">
                <p14:media xmlns:p14="http://schemas.microsoft.com/office/powerpoint/2010/main" xmlns="" r:embed="rId3"/>
              </p:ext>
            </p:extLst>
          </p:nvPr>
        </p:nvPicPr>
        <p:blipFill>
          <a:blip r:embed="rId4" cstate="print"/>
          <a:stretch>
            <a:fillRect/>
          </a:stretch>
        </p:blipFill>
        <p:spPr>
          <a:xfrm>
            <a:off x="0" y="0"/>
            <a:ext cx="9144000" cy="5143952"/>
          </a:xfrm>
        </p:spPr>
      </p:pic>
    </p:spTree>
    <p:extLst>
      <p:ext uri="{BB962C8B-B14F-4D97-AF65-F5344CB8AC3E}">
        <p14:creationId xmlns:p14="http://schemas.microsoft.com/office/powerpoint/2010/main" xmlns="" val="19905499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t>科學視覺化</a:t>
            </a:r>
            <a:endParaRPr kumimoji="1" lang="zh-TW" altLang="en-US" dirty="0"/>
          </a:p>
        </p:txBody>
      </p:sp>
      <p:sp>
        <p:nvSpPr>
          <p:cNvPr id="3" name="內容版面配置區 2"/>
          <p:cNvSpPr>
            <a:spLocks noGrp="1"/>
          </p:cNvSpPr>
          <p:nvPr>
            <p:ph idx="1"/>
          </p:nvPr>
        </p:nvSpPr>
        <p:spPr/>
        <p:txBody>
          <a:bodyPr>
            <a:normAutofit/>
          </a:bodyPr>
          <a:lstStyle/>
          <a:p>
            <a:pPr marL="0" indent="0">
              <a:buNone/>
            </a:pPr>
            <a:r>
              <a:rPr kumimoji="1" lang="zh-TW" altLang="en-US" sz="2800" dirty="0" smtClean="0"/>
              <a:t>科學視覺化是科學之中的ㄧ個跨學科研究與應用領域，主要關注的</a:t>
            </a:r>
            <a:r>
              <a:rPr kumimoji="1" lang="en-US" altLang="zh-TW" sz="2800" dirty="0" smtClean="0"/>
              <a:t>3D</a:t>
            </a:r>
            <a:r>
              <a:rPr kumimoji="1" lang="zh-TW" altLang="en-US" sz="2800" dirty="0" smtClean="0"/>
              <a:t>現象的視覺化，</a:t>
            </a:r>
            <a:endParaRPr kumimoji="1" lang="en-US" altLang="zh-TW" sz="2800" dirty="0" smtClean="0"/>
          </a:p>
          <a:p>
            <a:pPr marL="0" indent="0">
              <a:buNone/>
            </a:pPr>
            <a:r>
              <a:rPr kumimoji="1" lang="zh-TW" altLang="en-US" sz="2800" dirty="0" smtClean="0"/>
              <a:t>如</a:t>
            </a:r>
            <a:r>
              <a:rPr kumimoji="1" lang="en-US" altLang="zh-TW" sz="2800" dirty="0" smtClean="0"/>
              <a:t>『</a:t>
            </a:r>
            <a:r>
              <a:rPr kumimoji="1" lang="zh-TW" altLang="en-US" dirty="0" smtClean="0">
                <a:solidFill>
                  <a:srgbClr val="3366FF"/>
                </a:solidFill>
              </a:rPr>
              <a:t>建築學、氣象、醫學、生物學</a:t>
            </a:r>
            <a:r>
              <a:rPr kumimoji="1" lang="en-US" altLang="zh-TW" dirty="0" smtClean="0">
                <a:solidFill>
                  <a:srgbClr val="000000"/>
                </a:solidFill>
              </a:rPr>
              <a:t>』</a:t>
            </a:r>
          </a:p>
          <a:p>
            <a:pPr marL="0" indent="0">
              <a:buNone/>
            </a:pPr>
            <a:r>
              <a:rPr kumimoji="1" lang="zh-TW" altLang="en-US" sz="2800" dirty="0" smtClean="0"/>
              <a:t>方面的課種系統。</a:t>
            </a:r>
            <a:endParaRPr kumimoji="1" lang="en-US" altLang="zh-TW" sz="2800" dirty="0" smtClean="0"/>
          </a:p>
          <a:p>
            <a:pPr marL="0" indent="0">
              <a:buNone/>
            </a:pPr>
            <a:r>
              <a:rPr lang="zh-TW" altLang="en-US" sz="2800" dirty="0" smtClean="0"/>
              <a:t>重於利用電腦圖形學來建立視覺影像，從而幫助人們“理解錯綜複雜而又往往規模龐</a:t>
            </a:r>
            <a:r>
              <a:rPr lang="zh-TW" altLang="en-US" sz="2800" dirty="0"/>
              <a:t>大的數位呈現形式的科學概念或</a:t>
            </a:r>
            <a:r>
              <a:rPr lang="zh-TW" altLang="en-US" sz="2800" dirty="0" smtClean="0"/>
              <a:t>結果”。</a:t>
            </a:r>
            <a:endParaRPr kumimoji="1" lang="zh-TW" altLang="en-US" sz="2800" dirty="0" smtClean="0"/>
          </a:p>
        </p:txBody>
      </p:sp>
    </p:spTree>
    <p:extLst>
      <p:ext uri="{BB962C8B-B14F-4D97-AF65-F5344CB8AC3E}">
        <p14:creationId xmlns:p14="http://schemas.microsoft.com/office/powerpoint/2010/main" xmlns="" val="40761217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1980</a:t>
            </a:r>
            <a:r>
              <a:rPr lang="zh-TW" altLang="en-US" b="1" dirty="0"/>
              <a:t>年代：基礎的奠定</a:t>
            </a:r>
            <a:endParaRPr kumimoji="1" lang="zh-TW" altLang="en-US" dirty="0"/>
          </a:p>
        </p:txBody>
      </p:sp>
      <p:sp>
        <p:nvSpPr>
          <p:cNvPr id="3" name="內容版面配置區 2"/>
          <p:cNvSpPr>
            <a:spLocks noGrp="1"/>
          </p:cNvSpPr>
          <p:nvPr>
            <p:ph idx="1"/>
          </p:nvPr>
        </p:nvSpPr>
        <p:spPr/>
        <p:txBody>
          <a:bodyPr/>
          <a:lstStyle/>
          <a:p>
            <a:pPr marL="0" indent="0">
              <a:buNone/>
            </a:pPr>
            <a:r>
              <a:rPr lang="zh-TW" altLang="en-US" sz="2800" dirty="0" smtClean="0"/>
              <a:t>的起源可以追溯到</a:t>
            </a:r>
            <a:r>
              <a:rPr lang="zh-TW" altLang="en-US" sz="2800" u="sng" dirty="0" smtClean="0"/>
              <a:t>真空管電腦</a:t>
            </a:r>
            <a:r>
              <a:rPr lang="zh-TW" altLang="en-US" sz="2800" dirty="0" smtClean="0"/>
              <a:t>時代</a:t>
            </a:r>
            <a:endParaRPr lang="en-US" altLang="zh-TW" sz="2800" dirty="0" smtClean="0"/>
          </a:p>
          <a:p>
            <a:r>
              <a:rPr lang="zh-TW" altLang="en-US" sz="2800" dirty="0" smtClean="0"/>
              <a:t>資訊視覺化</a:t>
            </a:r>
            <a:endParaRPr lang="en-US" altLang="zh-TW" sz="2800" dirty="0" smtClean="0"/>
          </a:p>
          <a:p>
            <a:pPr marL="0" indent="0">
              <a:buNone/>
            </a:pPr>
            <a:r>
              <a:rPr lang="zh-TW" altLang="en-US" dirty="0" smtClean="0"/>
              <a:t>由好萊塢開始注重那些讓各種事物看起來華麗繽紛的演算．</a:t>
            </a:r>
            <a:r>
              <a:rPr lang="en-US" altLang="zh-TW" dirty="0"/>
              <a:t>1980</a:t>
            </a:r>
            <a:r>
              <a:rPr lang="zh-TW" altLang="en-US" dirty="0"/>
              <a:t>年代中期，當高效能計算技術造就了人們對於分析、發現及通訊手段的更高需求的時候，</a:t>
            </a:r>
            <a:r>
              <a:rPr lang="zh-TW" altLang="en-US" dirty="0" smtClean="0"/>
              <a:t>形式與功能才走到了一起。</a:t>
            </a:r>
            <a:endParaRPr lang="en-US" altLang="zh-TW" dirty="0" smtClean="0"/>
          </a:p>
        </p:txBody>
      </p:sp>
    </p:spTree>
    <p:extLst>
      <p:ext uri="{BB962C8B-B14F-4D97-AF65-F5344CB8AC3E}">
        <p14:creationId xmlns:p14="http://schemas.microsoft.com/office/powerpoint/2010/main" xmlns="" val="2261203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508000" y="215900"/>
            <a:ext cx="7835900" cy="5632310"/>
          </a:xfrm>
          <a:prstGeom prst="rect">
            <a:avLst/>
          </a:prstGeom>
          <a:noFill/>
        </p:spPr>
        <p:txBody>
          <a:bodyPr wrap="square" rtlCol="0">
            <a:spAutoFit/>
          </a:bodyPr>
          <a:lstStyle/>
          <a:p>
            <a:endParaRPr lang="en-US" altLang="zh-TW" sz="2400" dirty="0" smtClean="0"/>
          </a:p>
          <a:p>
            <a:r>
              <a:rPr lang="en-US" altLang="zh-TW" sz="4000" dirty="0" smtClean="0"/>
              <a:t>1986</a:t>
            </a:r>
            <a:r>
              <a:rPr lang="zh-TW" altLang="en-US" sz="4000" dirty="0"/>
              <a:t>年</a:t>
            </a:r>
            <a:r>
              <a:rPr lang="en-US" altLang="zh-TW" sz="4000" dirty="0" smtClean="0"/>
              <a:t>10</a:t>
            </a:r>
            <a:r>
              <a:rPr lang="zh-TW" altLang="en-US" sz="4000" dirty="0" smtClean="0"/>
              <a:t>月美國科學家基金會，</a:t>
            </a:r>
            <a:endParaRPr lang="en-US" altLang="zh-TW" sz="4000" dirty="0" smtClean="0"/>
          </a:p>
          <a:p>
            <a:r>
              <a:rPr lang="zh-TW" altLang="en-US" sz="2800" dirty="0" smtClean="0"/>
              <a:t>主辦了一次名為</a:t>
            </a:r>
            <a:endParaRPr lang="en-US" altLang="zh-TW" sz="2800" dirty="0" smtClean="0"/>
          </a:p>
          <a:p>
            <a:r>
              <a:rPr lang="en-US" altLang="zh-TW" sz="2800" dirty="0" smtClean="0"/>
              <a:t>『</a:t>
            </a:r>
            <a:r>
              <a:rPr lang="zh-TW" altLang="en-US" sz="2800" dirty="0" smtClean="0"/>
              <a:t>圖形學、影像處理及工作站專題討論</a:t>
            </a:r>
            <a:r>
              <a:rPr lang="en-US" altLang="zh-TW" sz="2800" dirty="0" smtClean="0"/>
              <a:t>』</a:t>
            </a:r>
          </a:p>
          <a:p>
            <a:r>
              <a:rPr lang="zh-TW" altLang="en-US" sz="2400" dirty="0" smtClean="0"/>
              <a:t>（</a:t>
            </a:r>
            <a:r>
              <a:rPr lang="zh-TW" altLang="en-US" sz="2400" dirty="0"/>
              <a:t>原文：</a:t>
            </a:r>
            <a:r>
              <a:rPr lang="en-US" altLang="zh-TW" sz="2400" dirty="0"/>
              <a:t>Panel on Graphics, Image Processing and Workstations</a:t>
            </a:r>
            <a:r>
              <a:rPr lang="zh-TW" altLang="en-US" sz="2400" dirty="0"/>
              <a:t>）</a:t>
            </a:r>
            <a:r>
              <a:rPr lang="zh-TW" altLang="en-US" sz="2400" dirty="0" smtClean="0"/>
              <a:t>的會議。</a:t>
            </a:r>
            <a:endParaRPr lang="en-US" altLang="zh-TW" sz="2400" dirty="0" smtClean="0"/>
          </a:p>
          <a:p>
            <a:endParaRPr kumimoji="1" lang="en-US" altLang="zh-TW" sz="2400" dirty="0"/>
          </a:p>
          <a:p>
            <a:endParaRPr kumimoji="1" lang="en-US" altLang="zh-TW" sz="2400" dirty="0" smtClean="0"/>
          </a:p>
          <a:p>
            <a:endParaRPr kumimoji="1" lang="en-US" altLang="zh-TW" sz="2400" dirty="0" smtClean="0"/>
          </a:p>
          <a:p>
            <a:endParaRPr kumimoji="1" lang="en-US" altLang="zh-TW" sz="2400" dirty="0"/>
          </a:p>
          <a:p>
            <a:endParaRPr kumimoji="1" lang="en-US" altLang="zh-TW" sz="2400" dirty="0" smtClean="0"/>
          </a:p>
          <a:p>
            <a:endParaRPr kumimoji="1" lang="en-US" altLang="zh-TW" sz="2400" dirty="0"/>
          </a:p>
          <a:p>
            <a:endParaRPr kumimoji="1" lang="en-US" altLang="zh-TW" sz="2400" dirty="0" smtClean="0"/>
          </a:p>
          <a:p>
            <a:endParaRPr kumimoji="1" lang="zh-TW" altLang="en-US" sz="2400" dirty="0"/>
          </a:p>
        </p:txBody>
      </p:sp>
    </p:spTree>
    <p:extLst>
      <p:ext uri="{BB962C8B-B14F-4D97-AF65-F5344CB8AC3E}">
        <p14:creationId xmlns:p14="http://schemas.microsoft.com/office/powerpoint/2010/main" xmlns="" val="2534477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科學視覺化主要貢獻者</a:t>
            </a:r>
            <a:endParaRPr kumimoji="1" lang="zh-TW" altLang="en-US" dirty="0"/>
          </a:p>
        </p:txBody>
      </p:sp>
      <p:sp>
        <p:nvSpPr>
          <p:cNvPr id="4" name="內容版面配置區 3"/>
          <p:cNvSpPr>
            <a:spLocks noGrp="1"/>
          </p:cNvSpPr>
          <p:nvPr>
            <p:ph idx="1"/>
          </p:nvPr>
        </p:nvSpPr>
        <p:spPr>
          <a:xfrm>
            <a:off x="685800" y="1879600"/>
            <a:ext cx="7770813" cy="3987800"/>
          </a:xfrm>
        </p:spPr>
        <p:txBody>
          <a:bodyPr/>
          <a:lstStyle/>
          <a:p>
            <a:r>
              <a:rPr lang="zh-TW" altLang="en-US" b="1" dirty="0"/>
              <a:t>布魯斯</a:t>
            </a:r>
            <a:r>
              <a:rPr lang="en-US" altLang="zh-TW" b="1" dirty="0"/>
              <a:t>·</a:t>
            </a:r>
            <a:r>
              <a:rPr lang="zh-TW" altLang="en-US" b="1" dirty="0"/>
              <a:t>麥考梅</a:t>
            </a:r>
            <a:r>
              <a:rPr lang="zh-TW" altLang="en-US" b="1" dirty="0" smtClean="0"/>
              <a:t>克</a:t>
            </a:r>
            <a:endParaRPr lang="en-US" altLang="zh-TW" b="1" dirty="0" smtClean="0"/>
          </a:p>
          <a:p>
            <a:r>
              <a:rPr lang="zh-TW" altLang="en-US" b="1" dirty="0"/>
              <a:t>托馬斯</a:t>
            </a:r>
            <a:r>
              <a:rPr lang="en-US" altLang="zh-TW" b="1" dirty="0"/>
              <a:t>·</a:t>
            </a:r>
            <a:r>
              <a:rPr lang="zh-TW" altLang="en-US" b="1" dirty="0" smtClean="0"/>
              <a:t>德房蒂</a:t>
            </a:r>
            <a:endParaRPr lang="en-US" altLang="zh-TW" b="1" dirty="0" smtClean="0"/>
          </a:p>
          <a:p>
            <a:r>
              <a:rPr lang="zh-TW" altLang="en-US" b="1" dirty="0"/>
              <a:t>瑪克辛</a:t>
            </a:r>
            <a:r>
              <a:rPr lang="en-US" altLang="zh-TW" b="1" dirty="0"/>
              <a:t>·</a:t>
            </a:r>
            <a:r>
              <a:rPr lang="zh-TW" altLang="en-US" b="1" dirty="0"/>
              <a:t>布</a:t>
            </a:r>
            <a:r>
              <a:rPr lang="zh-TW" altLang="en-US" b="1" dirty="0" smtClean="0"/>
              <a:t>朗</a:t>
            </a:r>
            <a:endParaRPr lang="en-US" altLang="zh-TW" b="1" dirty="0" smtClean="0"/>
          </a:p>
          <a:p>
            <a:r>
              <a:rPr lang="zh-TW" altLang="en-US" b="1" dirty="0"/>
              <a:t>克利福德</a:t>
            </a:r>
            <a:r>
              <a:rPr lang="en-US" altLang="zh-TW" b="1" dirty="0"/>
              <a:t>·</a:t>
            </a:r>
            <a:r>
              <a:rPr lang="zh-TW" altLang="en-US" b="1" dirty="0"/>
              <a:t>皮寇</a:t>
            </a:r>
            <a:r>
              <a:rPr lang="zh-TW" altLang="en-US" b="1" dirty="0" smtClean="0"/>
              <a:t>弗</a:t>
            </a:r>
            <a:endParaRPr lang="en-US" altLang="zh-TW" b="1" dirty="0" smtClean="0"/>
          </a:p>
          <a:p>
            <a:r>
              <a:rPr lang="zh-TW" altLang="en-US" b="1" dirty="0"/>
              <a:t>勞倫斯</a:t>
            </a:r>
            <a:r>
              <a:rPr lang="en-US" altLang="zh-TW" b="1" dirty="0"/>
              <a:t>·</a:t>
            </a:r>
            <a:r>
              <a:rPr lang="zh-TW" altLang="en-US" b="1" dirty="0"/>
              <a:t>羅森布羅姆</a:t>
            </a:r>
            <a:endParaRPr kumimoji="1" lang="zh-TW" altLang="en-US" dirty="0"/>
          </a:p>
        </p:txBody>
      </p:sp>
    </p:spTree>
    <p:extLst>
      <p:ext uri="{BB962C8B-B14F-4D97-AF65-F5344CB8AC3E}">
        <p14:creationId xmlns:p14="http://schemas.microsoft.com/office/powerpoint/2010/main" xmlns="" val="3451104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1300" y="419100"/>
            <a:ext cx="8623300" cy="3231654"/>
          </a:xfrm>
          <a:prstGeom prst="rect">
            <a:avLst/>
          </a:prstGeom>
        </p:spPr>
        <p:txBody>
          <a:bodyPr wrap="square">
            <a:spAutoFit/>
          </a:bodyPr>
          <a:lstStyle/>
          <a:p>
            <a:r>
              <a:rPr lang="zh-TW" altLang="en-US" sz="3200" dirty="0" smtClean="0"/>
              <a:t>“</a:t>
            </a:r>
            <a:r>
              <a:rPr lang="zh-TW" altLang="en-US" sz="3200" u="sng" dirty="0" smtClean="0">
                <a:solidFill>
                  <a:srgbClr val="0000FF"/>
                </a:solidFill>
              </a:rPr>
              <a:t>布魯斯</a:t>
            </a:r>
            <a:r>
              <a:rPr lang="en-US" altLang="zh-TW" sz="3200" u="sng" dirty="0" smtClean="0">
                <a:solidFill>
                  <a:srgbClr val="0000FF"/>
                </a:solidFill>
              </a:rPr>
              <a:t>·</a:t>
            </a:r>
            <a:r>
              <a:rPr lang="zh-TW" altLang="en-US" sz="3200" u="sng" dirty="0" smtClean="0">
                <a:solidFill>
                  <a:srgbClr val="0000FF"/>
                </a:solidFill>
              </a:rPr>
              <a:t>麥考梅克</a:t>
            </a:r>
            <a:r>
              <a:rPr lang="zh-TW" altLang="en-US" sz="3200" dirty="0" smtClean="0"/>
              <a:t>”</a:t>
            </a:r>
            <a:r>
              <a:rPr lang="en-US" altLang="zh-TW" sz="3200" dirty="0" smtClean="0"/>
              <a:t>1987</a:t>
            </a:r>
            <a:r>
              <a:rPr lang="zh-TW" altLang="en-US" sz="3200" dirty="0" smtClean="0"/>
              <a:t>年的報告中稱：</a:t>
            </a:r>
            <a:endParaRPr lang="en-US" altLang="zh-TW" sz="3200" dirty="0" smtClean="0"/>
          </a:p>
          <a:p>
            <a:endParaRPr lang="en-US" altLang="zh-TW" sz="3600" dirty="0" smtClean="0"/>
          </a:p>
          <a:p>
            <a:endParaRPr lang="en-US" altLang="zh-TW" sz="2800" dirty="0" smtClean="0"/>
          </a:p>
          <a:p>
            <a:r>
              <a:rPr lang="en-US" altLang="zh-TW" sz="2800" dirty="0" smtClean="0"/>
              <a:t>『</a:t>
            </a:r>
            <a:r>
              <a:rPr lang="zh-TW" altLang="en-US" sz="3600" b="1" dirty="0" smtClean="0">
                <a:solidFill>
                  <a:srgbClr val="0000FF"/>
                </a:solidFill>
              </a:rPr>
              <a:t>與視覺相關的大腦神經元多達</a:t>
            </a:r>
            <a:r>
              <a:rPr lang="en-US" altLang="zh-TW" sz="3600" b="1" dirty="0" smtClean="0">
                <a:solidFill>
                  <a:srgbClr val="0000FF"/>
                </a:solidFill>
              </a:rPr>
              <a:t>50%</a:t>
            </a:r>
            <a:r>
              <a:rPr lang="zh-TW" altLang="en-US" sz="3600" b="1" dirty="0" smtClean="0">
                <a:solidFill>
                  <a:srgbClr val="0000FF"/>
                </a:solidFill>
              </a:rPr>
              <a:t>，科學計算之中的視覺化正是旨在讓這種神經機制發揮起作用來</a:t>
            </a:r>
            <a:r>
              <a:rPr lang="en-US" altLang="zh-TW" sz="3600" dirty="0" smtClean="0"/>
              <a:t>』</a:t>
            </a:r>
          </a:p>
        </p:txBody>
      </p:sp>
    </p:spTree>
    <p:extLst>
      <p:ext uri="{BB962C8B-B14F-4D97-AF65-F5344CB8AC3E}">
        <p14:creationId xmlns:p14="http://schemas.microsoft.com/office/powerpoint/2010/main" xmlns="" val="3966242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數據可視化</a:t>
            </a:r>
            <a:endParaRPr kumimoji="1" lang="zh-TW" altLang="en-US" dirty="0"/>
          </a:p>
        </p:txBody>
      </p:sp>
      <p:sp>
        <p:nvSpPr>
          <p:cNvPr id="3" name="內容版面配置區 2"/>
          <p:cNvSpPr>
            <a:spLocks noGrp="1"/>
          </p:cNvSpPr>
          <p:nvPr>
            <p:ph idx="1"/>
          </p:nvPr>
        </p:nvSpPr>
        <p:spPr/>
        <p:txBody>
          <a:bodyPr>
            <a:normAutofit/>
          </a:bodyPr>
          <a:lstStyle/>
          <a:p>
            <a:pPr>
              <a:lnSpc>
                <a:spcPct val="130000"/>
              </a:lnSpc>
            </a:pPr>
            <a:r>
              <a:rPr lang="zh-TW" altLang="en-US" b="1" dirty="0">
                <a:solidFill>
                  <a:srgbClr val="000000"/>
                </a:solidFill>
              </a:rPr>
              <a:t>數據可視化</a:t>
            </a:r>
            <a:r>
              <a:rPr lang="zh-TW" altLang="en-US" dirty="0">
                <a:solidFill>
                  <a:srgbClr val="000000"/>
                </a:solidFill>
              </a:rPr>
              <a:t>是關於數據之視覺表現形式的研究；其中，這種數據的視覺表現形式被定義為一種以某種概要形式抽提出來的信息，包括相應信息單位的各種屬</a:t>
            </a:r>
            <a:r>
              <a:rPr lang="zh-TW" altLang="en-US" dirty="0" smtClean="0">
                <a:solidFill>
                  <a:srgbClr val="000000"/>
                </a:solidFill>
              </a:rPr>
              <a:t>性和變數</a:t>
            </a:r>
            <a:endParaRPr lang="en-US" altLang="zh-TW" dirty="0" smtClean="0">
              <a:solidFill>
                <a:srgbClr val="000000"/>
              </a:solidFill>
            </a:endParaRPr>
          </a:p>
          <a:p>
            <a:pPr marL="0" indent="0">
              <a:lnSpc>
                <a:spcPct val="130000"/>
              </a:lnSpc>
              <a:buNone/>
            </a:pPr>
            <a:endParaRPr kumimoji="1" lang="zh-TW" altLang="en-US" dirty="0">
              <a:solidFill>
                <a:srgbClr val="000000"/>
              </a:solidFill>
            </a:endParaRPr>
          </a:p>
        </p:txBody>
      </p:sp>
    </p:spTree>
    <p:extLst>
      <p:ext uri="{BB962C8B-B14F-4D97-AF65-F5344CB8AC3E}">
        <p14:creationId xmlns:p14="http://schemas.microsoft.com/office/powerpoint/2010/main" xmlns="" val="9975571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770</TotalTime>
  <Words>1463</Words>
  <Application>Microsoft Office PowerPoint</Application>
  <PresentationFormat>如螢幕大小 (4:3)</PresentationFormat>
  <Paragraphs>176</Paragraphs>
  <Slides>39</Slides>
  <Notes>17</Notes>
  <HiddenSlides>0</HiddenSlides>
  <MMClips>3</MMClips>
  <ScaleCrop>false</ScaleCrop>
  <HeadingPairs>
    <vt:vector size="4" baseType="variant">
      <vt:variant>
        <vt:lpstr>佈景主題</vt:lpstr>
      </vt:variant>
      <vt:variant>
        <vt:i4>1</vt:i4>
      </vt:variant>
      <vt:variant>
        <vt:lpstr>投影片標題</vt:lpstr>
      </vt:variant>
      <vt:variant>
        <vt:i4>39</vt:i4>
      </vt:variant>
    </vt:vector>
  </HeadingPairs>
  <TitlesOfParts>
    <vt:vector size="40" baseType="lpstr">
      <vt:lpstr> Black </vt:lpstr>
      <vt:lpstr>投影片 1</vt:lpstr>
      <vt:lpstr>SIGGRAPH</vt:lpstr>
      <vt:lpstr>投影片 3</vt:lpstr>
      <vt:lpstr>科學視覺化</vt:lpstr>
      <vt:lpstr>1980年代：基礎的奠定</vt:lpstr>
      <vt:lpstr>投影片 6</vt:lpstr>
      <vt:lpstr>科學視覺化主要貢獻者</vt:lpstr>
      <vt:lpstr>投影片 8</vt:lpstr>
      <vt:lpstr>數據可視化</vt:lpstr>
      <vt:lpstr>投影片 10</vt:lpstr>
      <vt:lpstr>投影片 11</vt:lpstr>
      <vt:lpstr>旋轉女舞者</vt:lpstr>
      <vt:lpstr>投影片 13</vt:lpstr>
      <vt:lpstr>信息可視化</vt:lpstr>
      <vt:lpstr>投影片 15</vt:lpstr>
      <vt:lpstr>投影片 16</vt:lpstr>
      <vt:lpstr>投影片 17</vt:lpstr>
      <vt:lpstr>DATA OVERLOAD</vt:lpstr>
      <vt:lpstr>投影片 19</vt:lpstr>
      <vt:lpstr>投影片 20</vt:lpstr>
      <vt:lpstr>投影片 21</vt:lpstr>
      <vt:lpstr>data</vt:lpstr>
      <vt:lpstr>design</vt:lpstr>
      <vt:lpstr>visualization</vt:lpstr>
      <vt:lpstr>open data </vt:lpstr>
      <vt:lpstr>Data        information</vt:lpstr>
      <vt:lpstr>Data        information</vt:lpstr>
      <vt:lpstr></vt:lpstr>
      <vt:lpstr>投影片 29</vt:lpstr>
      <vt:lpstr>Step 1/5 : ask a question</vt:lpstr>
      <vt:lpstr>投影片 31</vt:lpstr>
      <vt:lpstr>Step 2/5 : Get your data</vt:lpstr>
      <vt:lpstr>投影片 33</vt:lpstr>
      <vt:lpstr>Step 3/5 : choose your tool</vt:lpstr>
      <vt:lpstr>投影片 35</vt:lpstr>
      <vt:lpstr>Step 4/5 : explore, get your story</vt:lpstr>
      <vt:lpstr>投影片 37</vt:lpstr>
      <vt:lpstr>Step 5/5 : design your visual</vt:lpstr>
      <vt:lpstr>投影片 39</vt:lpstr>
    </vt:vector>
  </TitlesOfParts>
  <Company>Ghetto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OVERLOAD</dc:title>
  <dc:creator>HSU Rae</dc:creator>
  <cp:lastModifiedBy>suchu</cp:lastModifiedBy>
  <cp:revision>19</cp:revision>
  <dcterms:created xsi:type="dcterms:W3CDTF">2013-01-13T16:59:42Z</dcterms:created>
  <dcterms:modified xsi:type="dcterms:W3CDTF">2013-01-20T13:44:49Z</dcterms:modified>
</cp:coreProperties>
</file>